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82" r:id="rId5"/>
    <p:sldId id="258" r:id="rId6"/>
    <p:sldId id="283" r:id="rId7"/>
    <p:sldId id="271" r:id="rId8"/>
    <p:sldId id="297" r:id="rId9"/>
    <p:sldId id="272" r:id="rId10"/>
    <p:sldId id="285" r:id="rId11"/>
    <p:sldId id="286" r:id="rId12"/>
    <p:sldId id="287" r:id="rId13"/>
    <p:sldId id="274" r:id="rId14"/>
    <p:sldId id="288" r:id="rId15"/>
    <p:sldId id="289" r:id="rId16"/>
    <p:sldId id="275" r:id="rId17"/>
    <p:sldId id="290" r:id="rId18"/>
    <p:sldId id="276" r:id="rId19"/>
    <p:sldId id="291" r:id="rId20"/>
    <p:sldId id="277" r:id="rId21"/>
    <p:sldId id="278" r:id="rId22"/>
    <p:sldId id="292" r:id="rId23"/>
    <p:sldId id="293" r:id="rId24"/>
    <p:sldId id="295" r:id="rId25"/>
    <p:sldId id="296" r:id="rId26"/>
  </p:sldIdLst>
  <p:sldSz cx="12192000" cy="6858000"/>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PlaceHolder 1"/>
          <p:cNvSpPr>
            <a:spLocks noGrp="1"/>
          </p:cNvSpPr>
          <p:nvPr>
            <p:ph type="sldImg"/>
          </p:nvPr>
        </p:nvSpPr>
        <p:spPr>
          <a:xfrm>
            <a:off x="216000" y="812520"/>
            <a:ext cx="7127280" cy="4008960"/>
          </a:xfrm>
          <a:prstGeom prst="rect">
            <a:avLst/>
          </a:prstGeom>
          <a:noFill/>
          <a:ln w="0">
            <a:noFill/>
          </a:ln>
        </p:spPr>
        <p:txBody>
          <a:bodyPr lIns="0" tIns="0" rIns="0" bIns="0" anchor="ctr">
            <a:noAutofit/>
          </a:bodyPr>
          <a:p>
            <a:r>
              <a:rPr lang="en-US" sz="1800" b="0" u="none" strike="noStrike">
                <a:solidFill>
                  <a:schemeClr val="dk1"/>
                </a:solidFill>
                <a:effectLst/>
                <a:uFillTx/>
                <a:latin typeface="Calibri" panose="020F0502020204030204"/>
              </a:rPr>
              <a:t>Click to move the slide</a:t>
            </a:r>
            <a:endParaRPr lang="en-US" sz="1800" b="0" u="none" strike="noStrike">
              <a:solidFill>
                <a:schemeClr val="dk1"/>
              </a:solidFill>
              <a:effectLst/>
              <a:uFillTx/>
              <a:latin typeface="Calibri" panose="020F0502020204030204"/>
            </a:endParaRPr>
          </a:p>
        </p:txBody>
      </p:sp>
      <p:sp>
        <p:nvSpPr>
          <p:cNvPr id="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p>
            <a:pPr indent="0" algn="l">
              <a:buNone/>
            </a:pPr>
            <a:r>
              <a:rPr lang="en-US" sz="2000" b="0" u="none" strike="noStrike">
                <a:solidFill>
                  <a:srgbClr val="000000"/>
                </a:solidFill>
                <a:effectLst/>
                <a:uFillTx/>
                <a:latin typeface="Arial" panose="020B0604020202020204"/>
              </a:rPr>
              <a:t>Click to edit the notes format</a:t>
            </a:r>
            <a:endParaRPr lang="en-US" sz="2000" b="0" u="none" strike="noStrike">
              <a:solidFill>
                <a:srgbClr val="000000"/>
              </a:solidFill>
              <a:effectLst/>
              <a:uFillTx/>
              <a:latin typeface="Arial" panose="020B0604020202020204"/>
            </a:endParaRPr>
          </a:p>
        </p:txBody>
      </p:sp>
      <p:sp>
        <p:nvSpPr>
          <p:cNvPr id="8" name="PlaceHolder 3"/>
          <p:cNvSpPr>
            <a:spLocks noGrp="1"/>
          </p:cNvSpPr>
          <p:nvPr>
            <p:ph type="hdr"/>
          </p:nvPr>
        </p:nvSpPr>
        <p:spPr>
          <a:xfrm>
            <a:off x="0" y="0"/>
            <a:ext cx="3280680" cy="534240"/>
          </a:xfrm>
          <a:prstGeom prst="rect">
            <a:avLst/>
          </a:prstGeom>
          <a:noFill/>
          <a:ln w="0">
            <a:noFill/>
          </a:ln>
        </p:spPr>
        <p:txBody>
          <a:bodyPr lIns="0" tIns="0" rIns="0" bIns="0" anchor="t">
            <a:noAutofit/>
          </a:bodyPr>
          <a:p>
            <a:pPr indent="0" algn="l">
              <a:buNone/>
            </a:pPr>
            <a:r>
              <a:rPr lang="en-US" sz="1400" b="0" u="none" strike="noStrike">
                <a:solidFill>
                  <a:srgbClr val="000000"/>
                </a:solidFill>
                <a:effectLst/>
                <a:uFillTx/>
                <a:latin typeface="Times New Roman" panose="02020603050405020304"/>
              </a:rPr>
              <a:t> </a:t>
            </a:r>
            <a:endParaRPr lang="en-US" sz="1400" b="0" u="none" strike="noStrike">
              <a:solidFill>
                <a:srgbClr val="000000"/>
              </a:solidFill>
              <a:effectLst/>
              <a:uFillTx/>
              <a:latin typeface="Times New Roman" panose="02020603050405020304"/>
            </a:endParaRPr>
          </a:p>
        </p:txBody>
      </p:sp>
      <p:sp>
        <p:nvSpPr>
          <p:cNvPr id="9"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panose="02020603050405020304"/>
              </a:defRPr>
            </a:lvl1pPr>
          </a:lstStyle>
          <a:p>
            <a:pPr indent="0" algn="r">
              <a:buNone/>
            </a:pPr>
            <a:r>
              <a:rPr lang="en-US" sz="1400" b="0" u="none" strike="noStrike">
                <a:solidFill>
                  <a:srgbClr val="000000"/>
                </a:solidFill>
                <a:effectLst/>
                <a:uFillTx/>
                <a:latin typeface="Times New Roman" panose="02020603050405020304"/>
              </a:rPr>
              <a:t> </a:t>
            </a:r>
            <a:endParaRPr lang="en-US" sz="1400" b="0" u="none" strike="noStrike">
              <a:solidFill>
                <a:srgbClr val="000000"/>
              </a:solidFill>
              <a:effectLst/>
              <a:uFillTx/>
              <a:latin typeface="Times New Roman" panose="02020603050405020304"/>
            </a:endParaRPr>
          </a:p>
        </p:txBody>
      </p:sp>
      <p:sp>
        <p:nvSpPr>
          <p:cNvPr id="10"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lgn="l">
              <a:buNone/>
              <a:defRPr lang="en-US" sz="1400" b="0" u="none" strike="noStrike">
                <a:solidFill>
                  <a:srgbClr val="000000"/>
                </a:solidFill>
                <a:effectLst/>
                <a:uFillTx/>
                <a:latin typeface="Times New Roman" panose="02020603050405020304"/>
              </a:defRPr>
            </a:lvl1pPr>
          </a:lstStyle>
          <a:p>
            <a:pPr indent="0" algn="l">
              <a:buNone/>
            </a:pPr>
            <a:r>
              <a:rPr lang="en-US" sz="1400" b="0" u="none" strike="noStrike">
                <a:solidFill>
                  <a:srgbClr val="000000"/>
                </a:solidFill>
                <a:effectLst/>
                <a:uFillTx/>
                <a:latin typeface="Times New Roman" panose="02020603050405020304"/>
              </a:rPr>
              <a:t> </a:t>
            </a:r>
            <a:endParaRPr lang="en-US" sz="1400" b="0" u="none" strike="noStrike">
              <a:solidFill>
                <a:srgbClr val="000000"/>
              </a:solidFill>
              <a:effectLst/>
              <a:uFillTx/>
              <a:latin typeface="Times New Roman" panose="02020603050405020304"/>
            </a:endParaRPr>
          </a:p>
        </p:txBody>
      </p:sp>
      <p:sp>
        <p:nvSpPr>
          <p:cNvPr id="11"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panose="02020603050405020304"/>
              </a:defRPr>
            </a:lvl1pPr>
          </a:lstStyle>
          <a:p>
            <a:pPr indent="0" algn="r">
              <a:buNone/>
            </a:pPr>
            <a:fld id="{C8D3BCAF-0E52-4F9E-ADCC-88DF447491B0}" type="slidenum">
              <a:rPr lang="en-US" sz="1400" b="0" u="none" strike="noStrike">
                <a:solidFill>
                  <a:srgbClr val="000000"/>
                </a:solidFill>
                <a:effectLst/>
                <a:uFillTx/>
                <a:latin typeface="Times New Roman" panose="02020603050405020304"/>
              </a:rPr>
            </a:fld>
            <a:endParaRPr lang="en-US" sz="1400" b="0" u="none" strike="noStrike">
              <a:solidFill>
                <a:srgbClr val="000000"/>
              </a:solidFill>
              <a:effectLst/>
              <a:uFillTx/>
              <a:latin typeface="Times New Roman" panose="02020603050405020304"/>
            </a:endParaRPr>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PlaceHolder 1"/>
          <p:cNvSpPr>
            <a:spLocks noGrp="1"/>
          </p:cNvSpPr>
          <p:nvPr>
            <p:ph type="sldImg"/>
          </p:nvPr>
        </p:nvSpPr>
        <p:spPr>
          <a:xfrm>
            <a:off x="0" y="0"/>
            <a:ext cx="0" cy="0"/>
          </a:xfrm>
          <a:prstGeom prst="rect">
            <a:avLst/>
          </a:prstGeom>
          <a:ln w="0">
            <a:noFill/>
          </a:ln>
        </p:spPr>
      </p:sp>
      <p:sp>
        <p:nvSpPr>
          <p:cNvPr id="313"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I am Jiazhen Xu from Zhejiang University. Today, I will present Zephyr, a zero-loss and client-transparent framework for migrating established TLS connections across nodes. This work was conducted jointly by researchers from Zhejiang University, Alibaba Cloud</a:t>
            </a:r>
            <a:endParaRPr lang="en-US" sz="2000" b="0" u="none" strike="noStrike">
              <a:solidFill>
                <a:srgbClr val="000000"/>
              </a:solidFill>
              <a:effectLst/>
              <a:uFillTx/>
              <a:latin typeface="Arial" panose="020B0604020202020204"/>
            </a:endParaRPr>
          </a:p>
          <a:p>
            <a:pPr indent="0" algn="l">
              <a:lnSpc>
                <a:spcPct val="100000"/>
              </a:lnSpc>
              <a:buNone/>
            </a:pPr>
            <a:r>
              <a:rPr lang="en-US" sz="2000" b="0" u="none" strike="noStrike">
                <a:solidFill>
                  <a:srgbClr val="000000"/>
                </a:solidFill>
                <a:effectLst/>
                <a:uFillTx/>
                <a:latin typeface="Arial" panose="020B0604020202020204"/>
              </a:rPr>
              <a:t>[Sources]</a:t>
            </a:r>
            <a:endParaRPr lang="en-US" sz="2000" b="0" u="none" strike="noStrike">
              <a:solidFill>
                <a:srgbClr val="000000"/>
              </a:solidFill>
              <a:effectLst/>
              <a:uFillTx/>
              <a:latin typeface="Arial" panose="020B0604020202020204"/>
            </a:endParaRPr>
          </a:p>
          <a:p>
            <a:pPr indent="0" algn="l">
              <a:lnSpc>
                <a:spcPct val="100000"/>
              </a:lnSpc>
              <a:buNone/>
            </a:pPr>
            <a:r>
              <a:rPr lang="en-US" sz="2000" b="0" u="none" strike="noStrike">
                <a:solidFill>
                  <a:srgbClr val="000000"/>
                </a:solidFill>
                <a:effectLst/>
                <a:uFillTx/>
                <a:latin typeface="Arial" panose="020B0604020202020204"/>
              </a:rPr>
              <a:t>Xu et al., “Zephyr: A Zero-Loss and Transparent TLS Connection Migration Framework,” APNet 2026.</a:t>
            </a:r>
            <a:endParaRPr lang="en-US" sz="2000" b="0" u="none" strike="noStrike">
              <a:solidFill>
                <a:srgbClr val="000000"/>
              </a:solidFill>
              <a:effectLst/>
              <a:uFillTx/>
              <a:latin typeface="Arial" panose="020B0604020202020204"/>
            </a:endParaRPr>
          </a:p>
        </p:txBody>
      </p:sp>
      <p:sp>
        <p:nvSpPr>
          <p:cNvPr id="314" name="PlaceHolder 3"/>
          <p:cNvSpPr>
            <a:spLocks noGrp="1"/>
          </p:cNvSpPr>
          <p:nvPr>
            <p:ph type="sldNum" idx="4"/>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Zephyr's migration protocol has four stages. The first is preparation. The control plane creates migration contexts on the source and destination, initializes the required eBPF maps, and installs rules that match the target connection. During this stage, the connection continues running normally on the source node, so preparation introduces no service interruption. Only after all required resources and rules are ready does Zephyr begin the actual state transition.</a:t>
            </a: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The second stage is state transfer. Zephyr briefly freezes the target connection at the source to prevent its state from changing. It then serializes and transfers the required Layer-7, TLS, and TCP state to the destination. This freeze interval accounts for most of the service pause, so the goal is to transfer only the state needed for restoration. Meanwhile, the packet-buffering mechanism takes responsibility for traffic that continues to arrive during migration.</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The third stage is restoration. At the destination, Zephyr restores the connection according to the dependencies across the protocol stack. It prepares the underlying connection environment and then reconstructs the TCP, TLS, and Layer-7 state so that the new connection reaches the same logical point at which the source was frozen. Throughout restoration, newly arriving packets remain buffered by Mig-K and cannot enter the protocol stack before it is ready.</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The final stage completes the migration. After the destination confirms that the connection has been restored, Zephyr switches the data path and replays the buffered packets into the normal network stack. It then ends packet capture, releases the source-side connection, and cleans up temporary migration resources. By coordinating preparation, state transfer, restoration, and completion, the protocol preserves both connection-state consistency and packet continuity.</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Now I will explain the zero-loss handover mechanism in more detail. During capture, an eBPF TCX program at the destination ingress identifies packets belonging to the migrating connection, stores them in eBPF maps, and drops the original copies before they reach the incomplete stack. The packets themselves are not lost; they have already been captured. After restoration, Mig-D drains the buffer and reinjects the packets through a raw AF_PACKET socket. A map-in-map hierarchy isolates per-connection buffers, and the capacity is based on the maximum tcp_rmem value, which upper-bounds the unacknowledged data allowed by the TCP receive window.</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Next, we turn to TLS migration. Our objective is not to reimplement OpenSSL's internal state machine. Instead, we ask a different question: can we make standard OpenSSL reconstruct the correct state with minimal intrusion? Copying every internal field would easily miss implicit dependencies and would break as the implementation evolves. Zephyr therefore looks for an existing, standards-compliant TLS mechanism that already reconstructs a live session state.</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The key insight is to reuse TLS session resumption. Session resumption normally allows a client to reconnect to the same service without performing a full handshake. During this process, OpenSSL reconstructs its state machine and most of the session context by itself. Zephyr triggers this existing reconstruction path at the destination and injects only the key material required for migration. This greatly reduces implementation complexity while retaining compatibility with the standard, production-grade OpenSSL stack.</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Why is this possible? After the initial handshake, the client and server hold corresponding session context, and the client also holds a session ticket issued by the server. Zephyr uses the server-side session context together with the server-issued ticket to construct a fake client at the destination. This fake client initiates a local TLS session resumption. It is not the real remote client and does not change client behavior; it simply drives OpenSSL through its standard handshake path to rebuild the destination-side connection state.</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This slide summarizes the complete restoration workflow. After freezing the connection, the source securely transfers the required session context, ticket, key material, and TCP and application state. At the destination, the fake client performs a controlled session resumption with the server, allowing OpenSSL to reconstruct its internal state. Zephyr then injects the migrated keys, binds the restored TCP and Layer-7 state, and switches the real data path. Our security assumption is that all Zephyr components remain uncompromised and communicate over trusted, encrypted channels.</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Our preliminary results show an end-to-end migration latency of about 4.4 milliseconds. The fake-client handshake takes approximately 1.8 milliseconds, or 41 percent, and is the largest component. RPC calls take about 1.2 milliseconds, state processing takes 0.7 milliseconds, and eBPF operations take only around 0.35 milliseconds. This breakdown indicates that the kernel data-plane operations are not the primary bottleneck. Future latency optimization should focus mainly on the handshake path and cross-component coordination.</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Let us begin with a typical cloud service path. A client's TLS connection passes through a front end  Layer-7 network function before reaching the back-end server. The Layer-7 component may be a proxy, load balancer, gatewa</a:t>
            </a:r>
            <a:r>
              <a:rPr lang="en-US" altLang="" sz="2000" b="0" u="none">
                <a:solidFill>
                  <a:srgbClr val="000000"/>
                </a:solidFill>
                <a:latin typeface="Arial" panose="020B0604020202020204"/>
                <a:ea typeface="Arial" panose="020B0604020202020204"/>
                <a:cs typeface="Arial" panose="020B0604020202020204"/>
                <a:sym typeface="+mn-ea"/>
              </a:rPr>
              <a:t>y.</a:t>
            </a:r>
            <a:r>
              <a:rPr sz="2000" b="0" u="none">
                <a:solidFill>
                  <a:srgbClr val="000000"/>
                </a:solidFill>
                <a:latin typeface="Arial" panose="020B0604020202020204"/>
                <a:ea typeface="Arial" panose="020B0604020202020204"/>
                <a:cs typeface="Arial" panose="020B0604020202020204"/>
                <a:sym typeface="+mn-ea"/>
              </a:rPr>
              <a:t> Unlike stateless traffic, an established TLS connection carries TCP, TLS, and application-layer state. Connection migration must transfer the live connection and preserve all of these states consistently.</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We also examine the impact on network performance. Zephyr introduces only a short latency spike of about 4.5 milliseconds at the migration point. Because packets are buffered and subsequently delivered, the connection does not trigger a retransmission timeout, whose minimum is typically around 200 milliseconds, and throughput remains stable. By contrast, directly dropping packets during the same short migration interval can cause retransmissions, congestion-window reduction, and a much longer throughput penalty. In other words, Zephyr converts a loss event into a controlled, millisecond-scale queueing delay.</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We are now extending Zephyr from a prototype into a deployable migration substrate for diverse, large-scale services. First, we are adding support for legacy TLS 1.2 and stateful Layer-7 protocols such as MQTT, RTMP, WebSocket, and HTTP/2. Second, we are optimizing control-plane coordination for production-scale batches of concurrent migrations. Third, we are developing failure-safe rollback, so that Zephyr can detect an anomaly and restore the pre-migration state without interrupting the connection. These directions address protocol coverage, scalability, and reliability, respectively.</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sz="2000" b="0" u="none">
              <a:solidFill>
                <a:srgbClr val="000000"/>
              </a:solidFill>
              <a:latin typeface="Arial" panose="020B0604020202020204"/>
              <a:ea typeface="Arial" panose="020B0604020202020204"/>
              <a:cs typeface="Arial" panose="020B0604020202020204"/>
            </a:endParaRPr>
          </a:p>
        </p:txBody>
      </p:sp>
      <p:sp>
        <p:nvSpPr>
          <p:cNvPr id="4" name="Slide Number Placeholder 3"/>
          <p:cNvSpPr>
            <a:spLocks noGrp="1"/>
          </p:cNvSpPr>
          <p:nvPr>
            <p:ph type="sldNum" idx="5"/>
          </p:nvPr>
        </p:nvSpPr>
        <p:spPr/>
        <p:txBody>
          <a:bodyPr/>
          <a:lstStyle/>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To conclude, Zephyr aims to provide three properties simultaneously: zero-loss handover, client transparency, and broad compatibility with standard production software stacks. It buffers in-flight packets with eBPF, reconstructs OpenSSL state through fake-client session resumption, and completes an end-to-end migration in about 4.4 milliseconds. One clarification is important for the first bullet on this slide: packets arriving during migration are not lost. They are captured, buffered, and replayed after restoration.</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That concludes my presentation. Zephyr takes a TLS connection that is normally bound to one process and one node, and turns it into a fine-grained resource that can move safely within cloud infrastructure. Thank you for your attention. I would be happy to take questions about zero-loss handover, TLS state restoration, protocol compatibility, or large-scale connection migration.</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The first motivation is seamless maintenance, such as a software hot upgrade. The conventional approach stops accepting new connections and waits for existing ones to terminate naturally. This is known as connection draining. However, a long-lived connection may remain active for days or even weeks. As a result, a routine upgrade may require old instances to stay online for a long time, increasing both resource and operational costs. We therefore need per-connection migration instead of passively waiting for every connection to close.</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More importantly, many stateful services are highly sensitive to connection interruption. In LLM inference, a disconnection may lose conversational context and waste computation already spent on a request. In IoT systems, simultaneous reconnections can create a reconnection storm. In live streaming, reconnection appears directly as playback stalls or lost video frames. </a:t>
            </a:r>
            <a:r>
              <a:rPr lang="en-US" altLang="" sz="2000" b="0" u="none">
                <a:solidFill>
                  <a:srgbClr val="000000"/>
                </a:solidFill>
                <a:latin typeface="Arial" panose="020B0604020202020204"/>
                <a:ea typeface="Arial" panose="020B0604020202020204"/>
                <a:cs typeface="Arial" panose="020B0604020202020204"/>
                <a:sym typeface="+mn-ea"/>
              </a:rPr>
              <a:t>Reconnection is not enough. </a:t>
            </a:r>
            <a:r>
              <a:rPr sz="2000" b="0" u="none">
                <a:solidFill>
                  <a:srgbClr val="000000"/>
                </a:solidFill>
                <a:latin typeface="Arial" panose="020B0604020202020204"/>
                <a:ea typeface="Arial" panose="020B0604020202020204"/>
                <a:cs typeface="Arial" panose="020B0604020202020204"/>
                <a:sym typeface="+mn-ea"/>
              </a:rPr>
              <a:t>Migration should preserve the connection and remain invisible to the application and the client.</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Existing approaches do not provide all four properties together: per-flow granularity, cross-node migration, compatibility with standard TLS stacks, and strict zero loss. VM or process migration is too coarse-grained. Capybara and HA/TCP migrate TCP state but do not directly support TLS and Layer-7 protocol state. Prism and XO may drop packets during migration or depend on lightweight TLS libraries and kTLS. Each line of work addresses part of the problem, but none provides a general solution for production-grade TLS long connections.</a:t>
            </a: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Existing approaches do not provide all four properties together: per-flow granularity, cross-node migration, compatibility with standard TLS stacks, and strict zero loss. VM or process migration is too coarse-grained. Capybara and HA/TCP migrate TCP state but do not directly support TLS and Layer-7 protocol state. Prism and XO may drop packets during migration or depend on lightweight TLS libraries and kTLS. Each line of work addresses part of the problem, but none provides a general solution for production-grade TLS long connections.</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The first design challenge is maintaining consistency for in-flight packets. After the connection is frozen, packets already in the network may still arrive at the destination. Delivering them to a protocol stack that has not yet been restored would corrupt the connection state. A simple packet buffer is also insufficient: its capacity must cover the worst-case amount of unacknowledged data, while isolating and managing many connections efficiently. Zephyr therefore needs a sufficiently large, flexible, and low-overhead buffering mechanism for zero-loss handover.</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The second challenge is the complexity of TLS state migration. An OpenSSL connection is not a contiguous memory object that can be copied directly. It contains function pointers, dynamically allocated structures, references to global state, and information tied to the current position of the TLS state machine. Reconstructing every field manually would be error-prone, extremely labor-intensive, and tightly coupled to a particular OpenSSL version. We need a low-intrusion approach that allows the standard TLS implementation to reconstruct most of its own internal state.</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PlaceHolder 1"/>
          <p:cNvSpPr>
            <a:spLocks noGrp="1"/>
          </p:cNvSpPr>
          <p:nvPr>
            <p:ph type="sldImg"/>
          </p:nvPr>
        </p:nvSpPr>
        <p:spPr>
          <a:xfrm>
            <a:off x="0" y="0"/>
            <a:ext cx="0" cy="0"/>
          </a:xfrm>
          <a:prstGeom prst="rect">
            <a:avLst/>
          </a:prstGeom>
          <a:ln w="0">
            <a:noFill/>
          </a:ln>
        </p:spPr>
      </p:sp>
      <p:sp>
        <p:nvSpPr>
          <p:cNvPr id="319" name="PlaceHolder 2"/>
          <p:cNvSpPr>
            <a:spLocks noGrp="1"/>
          </p:cNvSpPr>
          <p:nvPr>
            <p:ph type="body"/>
          </p:nvPr>
        </p:nvSpPr>
        <p:spPr>
          <a:xfrm>
            <a:off x="0" y="0"/>
            <a:ext cx="0" cy="0"/>
          </a:xfrm>
          <a:prstGeom prst="rect">
            <a:avLst/>
          </a:prstGeom>
          <a:noFill/>
          <a:ln w="0">
            <a:noFill/>
          </a:ln>
        </p:spPr>
        <p:txBody>
          <a:bodyPr lIns="90000" tIns="-45000" rIns="90000" bIns="-45000" anchor="t">
            <a:noAutofit/>
          </a:bodyPr>
          <a:p>
            <a:pPr indent="0" algn="l">
              <a:lnSpc>
                <a:spcPct val="100000"/>
              </a:lnSpc>
              <a:buNone/>
            </a:pPr>
            <a:r>
              <a:rPr sz="2000" b="0" u="none">
                <a:solidFill>
                  <a:srgbClr val="000000"/>
                </a:solidFill>
                <a:latin typeface="Arial" panose="020B0604020202020204"/>
                <a:ea typeface="Arial" panose="020B0604020202020204"/>
                <a:cs typeface="Arial" panose="020B0604020202020204"/>
                <a:sym typeface="+mn-ea"/>
              </a:rPr>
              <a:t>This slide presents the overall Zephyr architecture. Mig-K runs in the data plane and uses eBPF TCX programs for address translation, redirection, and packet buffering. Mig-D is the control plane that coordinates the migration task and its execution stages. Mig-aux provides a small set of hook points and primitives for serializing and restoring connection state. This separation keeps per-packet processing on the kernel fast path, places complex coordination in user space, and limits modifications to existing applications and TLS libraries.</a:t>
            </a:r>
            <a:endParaRPr sz="2000" b="0" u="none">
              <a:solidFill>
                <a:srgbClr val="000000"/>
              </a:solidFill>
              <a:latin typeface="Arial" panose="020B0604020202020204"/>
              <a:ea typeface="Arial" panose="020B0604020202020204"/>
              <a:cs typeface="Arial" panose="020B0604020202020204"/>
            </a:endParaRPr>
          </a:p>
          <a:p>
            <a:pPr indent="0" algn="l">
              <a:lnSpc>
                <a:spcPct val="100000"/>
              </a:lnSpc>
              <a:buNone/>
            </a:pPr>
            <a:endParaRPr lang="en-US" sz="2000" b="0" u="none" strike="noStrike">
              <a:solidFill>
                <a:srgbClr val="000000"/>
              </a:solidFill>
              <a:effectLst/>
              <a:uFillTx/>
              <a:latin typeface="Arial" panose="020B0604020202020204"/>
            </a:endParaRPr>
          </a:p>
        </p:txBody>
      </p:sp>
      <p:sp>
        <p:nvSpPr>
          <p:cNvPr id="320" name="PlaceHolder 3"/>
          <p:cNvSpPr>
            <a:spLocks noGrp="1"/>
          </p:cNvSpPr>
          <p:nvPr>
            <p:ph type="sldNum" idx="6"/>
          </p:nvPr>
        </p:nvSpPr>
        <p:spPr>
          <a:xfrm>
            <a:off x="0" y="0"/>
            <a:ext cx="0" cy="0"/>
          </a:xfrm>
          <a:prstGeom prst="rect">
            <a:avLst/>
          </a:prstGeom>
          <a:noFill/>
          <a:ln w="0">
            <a:noFill/>
          </a:ln>
        </p:spPr>
        <p:txBody>
          <a:bodyPr lIns="90000" tIns="-45000" rIns="90000" bIns="-45000" anchor="t">
            <a:noAutofit/>
          </a:bodyPr>
          <a:p>
            <a:pPr indent="0" algn="l">
              <a:buNone/>
            </a:pPr>
            <a:endParaRPr lang="en-US" sz="1800" b="0" u="none" strike="noStrike">
              <a:solidFill>
                <a:srgbClr val="000000"/>
              </a:solidFill>
              <a:effectLst/>
              <a:uFillTx/>
              <a:latin typeface="Times New Roman" panose="02020603050405020304"/>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a:noFill/>
          <a:ln w="0">
            <a:noFill/>
          </a:ln>
        </p:spPr>
        <p:txBody>
          <a:bodyPr lIns="0" tIns="0" rIns="0" bIns="0" anchor="ctr">
            <a:spAutoFit/>
          </a:bodyPr>
          <a:p>
            <a:pPr indent="0" algn="l">
              <a:buNone/>
            </a:pPr>
            <a:endParaRPr lang="en-US" sz="1800" b="0" u="none" strike="noStrike">
              <a:solidFill>
                <a:schemeClr val="dk1"/>
              </a:solidFill>
              <a:effectLst/>
              <a:uFillTx/>
              <a:latin typeface="Calibri" panose="020F0502020204030204"/>
            </a:endParaRPr>
          </a:p>
        </p:txBody>
      </p:sp>
      <p:sp>
        <p:nvSpPr>
          <p:cNvPr id="5" name="PlaceHolder 2"/>
          <p:cNvSpPr>
            <a:spLocks noGrp="1"/>
          </p:cNvSpPr>
          <p:nvPr>
            <p:ph type="subTitle"/>
          </p:nvPr>
        </p:nvSpPr>
        <p:spPr>
          <a:xfrm>
            <a:off x="609480" y="1604520"/>
            <a:ext cx="10972440" cy="3977280"/>
          </a:xfrm>
          <a:prstGeom prst="rect">
            <a:avLst/>
          </a:prstGeom>
          <a:noFill/>
          <a:ln w="0">
            <a:noFill/>
          </a:ln>
        </p:spPr>
        <p:txBody>
          <a:bodyPr lIns="0" tIns="0" rIns="0" bIns="0" anchor="ctr">
            <a:spAutoFit/>
          </a:bodyPr>
          <a:p>
            <a:pPr indent="0" algn="ctr">
              <a:buNone/>
            </a:pPr>
            <a:endParaRPr lang="en-US" sz="3200" b="0" u="none" strike="noStrike">
              <a:solidFill>
                <a:srgbClr val="000000"/>
              </a:solidFill>
              <a:effectLst/>
              <a:uFillTx/>
              <a:latin typeface="Arial" panose="020B0604020202020204"/>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en-US" sz="1800" b="0" u="none" strike="noStrike">
                <a:solidFill>
                  <a:schemeClr val="dk1"/>
                </a:solidFill>
                <a:effectLst/>
                <a:uFillTx/>
                <a:latin typeface="Calibri" panose="020F0502020204030204"/>
              </a:defRPr>
            </a:lvl1pPr>
          </a:lstStyle>
          <a:p>
            <a:pPr indent="0" algn="l">
              <a:buNone/>
            </a:pPr>
            <a:r>
              <a:rPr lang="en-US" sz="1800" b="0" u="none" strike="noStrike">
                <a:solidFill>
                  <a:schemeClr val="dk1"/>
                </a:solidFill>
                <a:effectLst/>
                <a:uFillTx/>
                <a:latin typeface="Calibri" panose="020F0502020204030204"/>
              </a:rPr>
              <a:t>Click to edit the title text format</a:t>
            </a:r>
            <a:endParaRPr lang="en-US" sz="1800" b="0" u="none" strike="noStrike">
              <a:solidFill>
                <a:schemeClr val="dk1"/>
              </a:solidFill>
              <a:effectLst/>
              <a:uFillTx/>
              <a:latin typeface="Calibri" panose="020F0502020204030204"/>
            </a:endParaRPr>
          </a:p>
        </p:txBody>
      </p:sp>
      <p:sp>
        <p:nvSpPr>
          <p:cNvPr id="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lnSpc>
                <a:spcPct val="90000"/>
              </a:lnSpc>
              <a:spcBef>
                <a:spcPts val="1415"/>
              </a:spcBef>
              <a:buClr>
                <a:srgbClr val="000000"/>
              </a:buClr>
              <a:buSzPct val="45000"/>
              <a:buFont typeface="Wingdings" panose="05000000000000000000" pitchFamily="2" charset="2"/>
              <a:buChar char=""/>
              <a:defRPr lang="en-US" sz="2800" b="0" u="none" strike="noStrike">
                <a:solidFill>
                  <a:schemeClr val="dk1"/>
                </a:solidFill>
                <a:effectLst/>
                <a:uFillTx/>
                <a:latin typeface="Calibri" panose="020F0502020204030204"/>
              </a:defRPr>
            </a:lvl1pPr>
            <a:lvl2pPr lvl="1" algn="l">
              <a:lnSpc>
                <a:spcPct val="90000"/>
              </a:lnSpc>
              <a:spcBef>
                <a:spcPts val="1135"/>
              </a:spcBef>
              <a:buClr>
                <a:srgbClr val="000000"/>
              </a:buClr>
              <a:buSzPct val="75000"/>
              <a:buFont typeface="Symbol" panose="05050102010706020507" charset="2"/>
              <a:buChar char=""/>
              <a:defRPr lang="en-US" sz="2000" b="0" u="none" strike="noStrike">
                <a:solidFill>
                  <a:schemeClr val="dk1"/>
                </a:solidFill>
                <a:effectLst/>
                <a:uFillTx/>
                <a:latin typeface="Calibri" panose="020F0502020204030204"/>
              </a:defRPr>
            </a:lvl2pPr>
            <a:lvl3pPr lvl="2" algn="l">
              <a:lnSpc>
                <a:spcPct val="90000"/>
              </a:lnSpc>
              <a:spcBef>
                <a:spcPts val="850"/>
              </a:spcBef>
              <a:buClr>
                <a:srgbClr val="000000"/>
              </a:buClr>
              <a:buSzPct val="45000"/>
              <a:buFont typeface="Wingdings" panose="05000000000000000000" pitchFamily="2" charset="2"/>
              <a:buChar char=""/>
              <a:defRPr lang="en-US" sz="1800" b="0" u="none" strike="noStrike">
                <a:solidFill>
                  <a:schemeClr val="dk1"/>
                </a:solidFill>
                <a:effectLst/>
                <a:uFillTx/>
                <a:latin typeface="Calibri" panose="020F0502020204030204"/>
              </a:defRPr>
            </a:lvl3pPr>
            <a:lvl4pPr lvl="3" algn="l">
              <a:lnSpc>
                <a:spcPct val="90000"/>
              </a:lnSpc>
              <a:spcBef>
                <a:spcPts val="565"/>
              </a:spcBef>
              <a:buClr>
                <a:srgbClr val="000000"/>
              </a:buClr>
              <a:buSzPct val="75000"/>
              <a:buFont typeface="Symbol" panose="05050102010706020507" charset="2"/>
              <a:buChar char=""/>
              <a:defRPr lang="en-US" sz="1800" b="0" u="none" strike="noStrike">
                <a:solidFill>
                  <a:schemeClr val="dk1"/>
                </a:solidFill>
                <a:effectLst/>
                <a:uFillTx/>
                <a:latin typeface="Calibri" panose="020F0502020204030204"/>
              </a:defRPr>
            </a:lvl4pPr>
            <a:lvl5pPr lvl="4" algn="l">
              <a:lnSpc>
                <a:spcPct val="90000"/>
              </a:lnSpc>
              <a:spcBef>
                <a:spcPts val="285"/>
              </a:spcBef>
              <a:buClr>
                <a:srgbClr val="000000"/>
              </a:buClr>
              <a:buSzPct val="45000"/>
              <a:buFont typeface="Wingdings" panose="05000000000000000000" pitchFamily="2" charset="2"/>
              <a:buChar char=""/>
              <a:defRPr lang="en-US" sz="2000" b="0" u="none" strike="noStrike">
                <a:solidFill>
                  <a:schemeClr val="dk1"/>
                </a:solidFill>
                <a:effectLst/>
                <a:uFillTx/>
                <a:latin typeface="Calibri" panose="020F0502020204030204"/>
              </a:defRPr>
            </a:lvl5pPr>
            <a:lvl6pPr lvl="5" algn="l">
              <a:lnSpc>
                <a:spcPct val="90000"/>
              </a:lnSpc>
              <a:spcBef>
                <a:spcPts val="285"/>
              </a:spcBef>
              <a:buClr>
                <a:srgbClr val="000000"/>
              </a:buClr>
              <a:buSzPct val="45000"/>
              <a:buFont typeface="Wingdings" panose="05000000000000000000" pitchFamily="2" charset="2"/>
              <a:buChar char=""/>
              <a:defRPr lang="en-US" sz="2000" b="0" u="none" strike="noStrike">
                <a:solidFill>
                  <a:schemeClr val="dk1"/>
                </a:solidFill>
                <a:effectLst/>
                <a:uFillTx/>
                <a:latin typeface="Calibri" panose="020F0502020204030204"/>
              </a:defRPr>
            </a:lvl6pPr>
            <a:lvl7pPr lvl="6" algn="l">
              <a:lnSpc>
                <a:spcPct val="90000"/>
              </a:lnSpc>
              <a:spcBef>
                <a:spcPts val="285"/>
              </a:spcBef>
              <a:buClr>
                <a:srgbClr val="000000"/>
              </a:buClr>
              <a:buSzPct val="45000"/>
              <a:buFont typeface="Wingdings" panose="05000000000000000000" pitchFamily="2" charset="2"/>
              <a:buChar char=""/>
              <a:defRPr lang="en-US" sz="2000" b="0" u="none" strike="noStrike">
                <a:solidFill>
                  <a:schemeClr val="dk1"/>
                </a:solidFill>
                <a:effectLst/>
                <a:uFillTx/>
                <a:latin typeface="Calibri" panose="020F0502020204030204"/>
              </a:defRPr>
            </a:lvl7pPr>
          </a:lstStyle>
          <a:p>
            <a:pPr marL="431800" indent="-323850" algn="l">
              <a:lnSpc>
                <a:spcPct val="90000"/>
              </a:lnSpc>
              <a:spcBef>
                <a:spcPts val="1415"/>
              </a:spcBef>
              <a:buClr>
                <a:srgbClr val="000000"/>
              </a:buClr>
              <a:buSzPct val="45000"/>
              <a:buFont typeface="Wingdings" panose="05000000000000000000" pitchFamily="2" charset="2"/>
              <a:buChar char=""/>
            </a:pPr>
            <a:r>
              <a:rPr lang="en-US" sz="2800" b="0" u="none" strike="noStrike">
                <a:solidFill>
                  <a:schemeClr val="dk1"/>
                </a:solidFill>
                <a:effectLst/>
                <a:uFillTx/>
                <a:latin typeface="Calibri" panose="020F0502020204030204"/>
              </a:rPr>
              <a:t>Click to edit the outline text format</a:t>
            </a:r>
            <a:endParaRPr lang="en-US" sz="2800" b="0" u="none" strike="noStrike">
              <a:solidFill>
                <a:schemeClr val="dk1"/>
              </a:solidFill>
              <a:effectLst/>
              <a:uFillTx/>
              <a:latin typeface="Calibri" panose="020F0502020204030204"/>
            </a:endParaRPr>
          </a:p>
          <a:p>
            <a:pPr marL="864235" lvl="1" indent="-323850" algn="l">
              <a:lnSpc>
                <a:spcPct val="90000"/>
              </a:lnSpc>
              <a:spcBef>
                <a:spcPts val="1135"/>
              </a:spcBef>
              <a:buClr>
                <a:srgbClr val="000000"/>
              </a:buClr>
              <a:buSzPct val="75000"/>
              <a:buFont typeface="Symbol" panose="05050102010706020507" charset="2"/>
              <a:buChar char=""/>
            </a:pPr>
            <a:r>
              <a:rPr lang="en-US" sz="2000" b="0" u="none" strike="noStrike">
                <a:solidFill>
                  <a:schemeClr val="dk1"/>
                </a:solidFill>
                <a:effectLst/>
                <a:uFillTx/>
                <a:latin typeface="Calibri" panose="020F0502020204030204"/>
              </a:rPr>
              <a:t>Second Outline Level</a:t>
            </a:r>
            <a:endParaRPr lang="en-US" sz="2000" b="0" u="none" strike="noStrike">
              <a:solidFill>
                <a:schemeClr val="dk1"/>
              </a:solidFill>
              <a:effectLst/>
              <a:uFillTx/>
              <a:latin typeface="Calibri" panose="020F0502020204030204"/>
            </a:endParaRPr>
          </a:p>
          <a:p>
            <a:pPr marL="1296035" lvl="2" indent="-288290" algn="l">
              <a:lnSpc>
                <a:spcPct val="90000"/>
              </a:lnSpc>
              <a:spcBef>
                <a:spcPts val="850"/>
              </a:spcBef>
              <a:buClr>
                <a:srgbClr val="000000"/>
              </a:buClr>
              <a:buSzPct val="45000"/>
              <a:buFont typeface="Wingdings" panose="05000000000000000000" pitchFamily="2" charset="2"/>
              <a:buChar char=""/>
            </a:pPr>
            <a:r>
              <a:rPr lang="en-US" sz="1800" b="0" u="none" strike="noStrike">
                <a:solidFill>
                  <a:schemeClr val="dk1"/>
                </a:solidFill>
                <a:effectLst/>
                <a:uFillTx/>
                <a:latin typeface="Calibri" panose="020F0502020204030204"/>
              </a:rPr>
              <a:t>Third Outline Level</a:t>
            </a:r>
            <a:endParaRPr lang="en-US" sz="1800" b="0" u="none" strike="noStrike">
              <a:solidFill>
                <a:schemeClr val="dk1"/>
              </a:solidFill>
              <a:effectLst/>
              <a:uFillTx/>
              <a:latin typeface="Calibri" panose="020F0502020204030204"/>
            </a:endParaRPr>
          </a:p>
          <a:p>
            <a:pPr marL="1727835" lvl="3" indent="-215900" algn="l">
              <a:lnSpc>
                <a:spcPct val="90000"/>
              </a:lnSpc>
              <a:spcBef>
                <a:spcPts val="565"/>
              </a:spcBef>
              <a:buClr>
                <a:srgbClr val="000000"/>
              </a:buClr>
              <a:buSzPct val="75000"/>
              <a:buFont typeface="Symbol" panose="05050102010706020507" charset="2"/>
              <a:buChar char=""/>
            </a:pPr>
            <a:r>
              <a:rPr lang="en-US" sz="1800" b="0" u="none" strike="noStrike">
                <a:solidFill>
                  <a:schemeClr val="dk1"/>
                </a:solidFill>
                <a:effectLst/>
                <a:uFillTx/>
                <a:latin typeface="Calibri" panose="020F0502020204030204"/>
              </a:rPr>
              <a:t>Fourth Outline Level</a:t>
            </a:r>
            <a:endParaRPr lang="en-US" sz="1800" b="0" u="none" strike="noStrike">
              <a:solidFill>
                <a:schemeClr val="dk1"/>
              </a:solidFill>
              <a:effectLst/>
              <a:uFillTx/>
              <a:latin typeface="Calibri" panose="020F0502020204030204"/>
            </a:endParaRPr>
          </a:p>
          <a:p>
            <a:pPr marL="2160270" lvl="4" indent="-215900" algn="l">
              <a:lnSpc>
                <a:spcPct val="90000"/>
              </a:lnSpc>
              <a:spcBef>
                <a:spcPts val="285"/>
              </a:spcBef>
              <a:buClr>
                <a:srgbClr val="000000"/>
              </a:buClr>
              <a:buSzPct val="45000"/>
              <a:buFont typeface="Wingdings" panose="05000000000000000000" pitchFamily="2" charset="2"/>
              <a:buChar char=""/>
            </a:pPr>
            <a:r>
              <a:rPr lang="en-US" sz="2000" b="0" u="none" strike="noStrike">
                <a:solidFill>
                  <a:schemeClr val="dk1"/>
                </a:solidFill>
                <a:effectLst/>
                <a:uFillTx/>
                <a:latin typeface="Calibri" panose="020F0502020204030204"/>
              </a:rPr>
              <a:t>Fifth Outline Level</a:t>
            </a:r>
            <a:endParaRPr lang="en-US" sz="2000" b="0" u="none" strike="noStrike">
              <a:solidFill>
                <a:schemeClr val="dk1"/>
              </a:solidFill>
              <a:effectLst/>
              <a:uFillTx/>
              <a:latin typeface="Calibri" panose="020F0502020204030204"/>
            </a:endParaRPr>
          </a:p>
          <a:p>
            <a:pPr marL="2592070" lvl="5" indent="-215900" algn="l">
              <a:lnSpc>
                <a:spcPct val="90000"/>
              </a:lnSpc>
              <a:spcBef>
                <a:spcPts val="285"/>
              </a:spcBef>
              <a:buClr>
                <a:srgbClr val="000000"/>
              </a:buClr>
              <a:buSzPct val="45000"/>
              <a:buFont typeface="Wingdings" panose="05000000000000000000" pitchFamily="2" charset="2"/>
              <a:buChar char=""/>
            </a:pPr>
            <a:r>
              <a:rPr lang="en-US" sz="2000" b="0" u="none" strike="noStrike">
                <a:solidFill>
                  <a:schemeClr val="dk1"/>
                </a:solidFill>
                <a:effectLst/>
                <a:uFillTx/>
                <a:latin typeface="Calibri" panose="020F0502020204030204"/>
              </a:rPr>
              <a:t>Sixth Outline Level</a:t>
            </a:r>
            <a:endParaRPr lang="en-US" sz="2000" b="0" u="none" strike="noStrike">
              <a:solidFill>
                <a:schemeClr val="dk1"/>
              </a:solidFill>
              <a:effectLst/>
              <a:uFillTx/>
              <a:latin typeface="Calibri" panose="020F0502020204030204"/>
            </a:endParaRPr>
          </a:p>
          <a:p>
            <a:pPr marL="3023870" lvl="6" indent="-215900" algn="l">
              <a:lnSpc>
                <a:spcPct val="90000"/>
              </a:lnSpc>
              <a:spcBef>
                <a:spcPts val="285"/>
              </a:spcBef>
              <a:buClr>
                <a:srgbClr val="000000"/>
              </a:buClr>
              <a:buSzPct val="45000"/>
              <a:buFont typeface="Wingdings" panose="05000000000000000000" pitchFamily="2" charset="2"/>
              <a:buChar char=""/>
            </a:pPr>
            <a:r>
              <a:rPr lang="en-US" sz="2000" b="0" u="none" strike="noStrike">
                <a:solidFill>
                  <a:schemeClr val="dk1"/>
                </a:solidFill>
                <a:effectLst/>
                <a:uFillTx/>
                <a:latin typeface="Calibri" panose="020F0502020204030204"/>
              </a:rPr>
              <a:t>Seventh Outline Level</a:t>
            </a:r>
            <a:endParaRPr lang="en-US" sz="2000" b="0" u="none" strike="noStrike">
              <a:solidFill>
                <a:schemeClr val="dk1"/>
              </a:solidFill>
              <a:effectLst/>
              <a:uFillTx/>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1.xml"/><Relationship Id="rId4" Type="http://schemas.openxmlformats.org/officeDocument/2006/relationships/image" Target="../media/image12.png"/><Relationship Id="rId3" Type="http://schemas.openxmlformats.org/officeDocument/2006/relationships/tags" Target="../tags/tag2.xml"/><Relationship Id="rId2" Type="http://schemas.openxmlformats.org/officeDocument/2006/relationships/image" Target="../media/image11.png"/><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s 11"/>
          <p:cNvSpPr/>
          <p:nvPr/>
        </p:nvSpPr>
        <p:spPr>
          <a:xfrm>
            <a:off x="-96520" y="1340485"/>
            <a:ext cx="12581255" cy="904875"/>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chorCtr="1">
            <a:noAutofit/>
          </a:bodyPr>
          <a:p>
            <a:pPr algn="ctr" defTabSz="914400">
              <a:lnSpc>
                <a:spcPct val="100000"/>
              </a:lnSpc>
              <a:tabLst>
                <a:tab pos="0" algn="l"/>
              </a:tabLst>
            </a:pPr>
            <a:r>
              <a:rPr lang="en-US" sz="3600" b="0" u="none" strike="noStrike">
                <a:solidFill>
                  <a:schemeClr val="tx1"/>
                </a:solidFill>
                <a:effectLst/>
                <a:uFillTx/>
                <a:latin typeface="Calibri" panose="020F0502020204030204"/>
                <a:ea typeface="Calibri" panose="020F0502020204030204"/>
              </a:rPr>
              <a:t>Zephyr: A Zero-Loss and Transparent TLS Connection </a:t>
            </a:r>
            <a:endParaRPr lang="en-US" sz="3600" b="0" u="none" strike="noStrike">
              <a:solidFill>
                <a:schemeClr val="tx1"/>
              </a:solidFill>
              <a:effectLst/>
              <a:uFillTx/>
              <a:latin typeface="Calibri" panose="020F0502020204030204"/>
              <a:ea typeface="Calibri" panose="020F0502020204030204"/>
            </a:endParaRPr>
          </a:p>
          <a:p>
            <a:pPr algn="ctr" defTabSz="914400">
              <a:lnSpc>
                <a:spcPct val="100000"/>
              </a:lnSpc>
              <a:tabLst>
                <a:tab pos="0" algn="l"/>
              </a:tabLst>
            </a:pPr>
            <a:r>
              <a:rPr lang="en-US" sz="3600" b="0" u="none" strike="noStrike">
                <a:solidFill>
                  <a:schemeClr val="tx1"/>
                </a:solidFill>
                <a:effectLst/>
                <a:uFillTx/>
                <a:latin typeface="Calibri" panose="020F0502020204030204"/>
                <a:ea typeface="Calibri" panose="020F0502020204030204"/>
              </a:rPr>
              <a:t>Migration Framework</a:t>
            </a:r>
            <a:endParaRPr lang="en-US" sz="3600" b="0" u="none" strike="noStrike">
              <a:solidFill>
                <a:schemeClr val="tx1"/>
              </a:solidFill>
              <a:effectLst/>
              <a:uFillTx/>
              <a:latin typeface="Calibri" panose="020F0502020204030204"/>
              <a:ea typeface="Calibri" panose="020F0502020204030204"/>
            </a:endParaRPr>
          </a:p>
        </p:txBody>
      </p:sp>
      <p:sp>
        <p:nvSpPr>
          <p:cNvPr id="13" name="Rectangles 12"/>
          <p:cNvSpPr/>
          <p:nvPr/>
        </p:nvSpPr>
        <p:spPr>
          <a:xfrm>
            <a:off x="1560195" y="2997200"/>
            <a:ext cx="9280525" cy="86360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fontAlgn="auto">
              <a:lnSpc>
                <a:spcPct val="150000"/>
              </a:lnSpc>
              <a:tabLst>
                <a:tab pos="0" algn="l"/>
              </a:tabLst>
            </a:pPr>
            <a:r>
              <a:rPr lang="en-US" b="1" u="none" strike="noStrike">
                <a:solidFill>
                  <a:srgbClr val="000000"/>
                </a:solidFill>
                <a:effectLst/>
                <a:uFillTx/>
                <a:latin typeface="Arial" panose="020B0604020202020204"/>
              </a:rPr>
              <a:t>Jiazhen Xu</a:t>
            </a:r>
            <a:r>
              <a:rPr lang="en-US" b="1" u="none" strike="noStrike" baseline="30000">
                <a:solidFill>
                  <a:srgbClr val="000000"/>
                </a:solidFill>
                <a:effectLst/>
                <a:uFillTx/>
                <a:latin typeface="Arial" panose="020B0604020202020204"/>
              </a:rPr>
              <a:t>*</a:t>
            </a:r>
            <a:r>
              <a:rPr lang="en-US" u="none" strike="noStrike">
                <a:solidFill>
                  <a:srgbClr val="000000"/>
                </a:solidFill>
                <a:effectLst/>
                <a:uFillTx/>
                <a:latin typeface="Arial" panose="020B0604020202020204"/>
              </a:rPr>
              <a:t>, Chengcheng Yu</a:t>
            </a:r>
            <a:r>
              <a:rPr lang="en-US" u="none" strike="noStrike" baseline="30000">
                <a:solidFill>
                  <a:srgbClr val="000000"/>
                </a:solidFill>
                <a:effectLst/>
                <a:uFillTx/>
                <a:latin typeface="Arial" panose="020B0604020202020204"/>
              </a:rPr>
              <a:t>*</a:t>
            </a:r>
            <a:r>
              <a:rPr lang="en-US" u="none" strike="noStrike">
                <a:solidFill>
                  <a:srgbClr val="000000"/>
                </a:solidFill>
                <a:effectLst/>
                <a:uFillTx/>
                <a:latin typeface="Arial" panose="020B0604020202020204"/>
              </a:rPr>
              <a:t>, Yueshang Zuo</a:t>
            </a:r>
            <a:r>
              <a:rPr lang="en-US" u="none" strike="noStrike" baseline="30000">
                <a:solidFill>
                  <a:srgbClr val="000000"/>
                </a:solidFill>
                <a:effectLst/>
                <a:uFillTx/>
                <a:latin typeface="Arial" panose="020B0604020202020204"/>
              </a:rPr>
              <a:t>*</a:t>
            </a:r>
            <a:r>
              <a:rPr lang="en-US" u="none" strike="noStrike">
                <a:solidFill>
                  <a:srgbClr val="000000"/>
                </a:solidFill>
                <a:effectLst/>
                <a:uFillTx/>
                <a:latin typeface="Arial" panose="020B0604020202020204"/>
              </a:rPr>
              <a:t>, Enge Song, Shaokai Zhang, Jiangu Zhao, Tian Pan, Yang Song, Xing Li, Rong Wen, Wenzhi Chen, Shunmin Zhu, Chengkun Wei</a:t>
            </a:r>
            <a:endParaRPr lang="en-US" u="none" strike="noStrike">
              <a:solidFill>
                <a:srgbClr val="000000"/>
              </a:solidFill>
              <a:effectLst/>
              <a:uFillTx/>
              <a:latin typeface="Arial" panose="020B0604020202020204"/>
            </a:endParaRPr>
          </a:p>
        </p:txBody>
      </p:sp>
      <p:pic>
        <p:nvPicPr>
          <p:cNvPr id="2" name="Picture 1"/>
          <p:cNvPicPr>
            <a:picLocks noChangeAspect="1"/>
          </p:cNvPicPr>
          <p:nvPr/>
        </p:nvPicPr>
        <p:blipFill>
          <a:blip r:embed="rId1"/>
          <a:stretch>
            <a:fillRect/>
          </a:stretch>
        </p:blipFill>
        <p:spPr>
          <a:xfrm>
            <a:off x="3575685" y="4364990"/>
            <a:ext cx="1675765" cy="1626235"/>
          </a:xfrm>
          <a:prstGeom prst="rect">
            <a:avLst/>
          </a:prstGeom>
        </p:spPr>
      </p:pic>
      <p:pic>
        <p:nvPicPr>
          <p:cNvPr id="4" name="Picture 3"/>
          <p:cNvPicPr>
            <a:picLocks noChangeAspect="1"/>
          </p:cNvPicPr>
          <p:nvPr/>
        </p:nvPicPr>
        <p:blipFill>
          <a:blip r:embed="rId2"/>
          <a:stretch>
            <a:fillRect/>
          </a:stretch>
        </p:blipFill>
        <p:spPr>
          <a:xfrm>
            <a:off x="5952490" y="4580890"/>
            <a:ext cx="2543810" cy="1320165"/>
          </a:xfrm>
          <a:prstGeom prst="rect">
            <a:avLst/>
          </a:prstGeom>
        </p:spPr>
      </p:pic>
      <p:sp>
        <p:nvSpPr>
          <p:cNvPr id="3" name="文本框 2"/>
          <p:cNvSpPr txBox="1"/>
          <p:nvPr/>
        </p:nvSpPr>
        <p:spPr>
          <a:xfrm>
            <a:off x="10200640" y="6453505"/>
            <a:ext cx="6096000" cy="368300"/>
          </a:xfrm>
          <a:prstGeom prst="rect">
            <a:avLst/>
          </a:prstGeom>
          <a:noFill/>
        </p:spPr>
        <p:txBody>
          <a:bodyPr wrap="square" rtlCol="0" anchor="t">
            <a:spAutoFit/>
          </a:bodyPr>
          <a:p>
            <a:r>
              <a:rPr lang="en-US" altLang="zh-CN"/>
              <a:t>*Joint first authors</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Migration Protocol</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1"/>
          <a:stretch>
            <a:fillRect/>
          </a:stretch>
        </p:blipFill>
        <p:spPr>
          <a:xfrm>
            <a:off x="5231765" y="1556385"/>
            <a:ext cx="6501130" cy="4318000"/>
          </a:xfrm>
          <a:prstGeom prst="rect">
            <a:avLst/>
          </a:prstGeom>
        </p:spPr>
      </p:pic>
      <p:sp>
        <p:nvSpPr>
          <p:cNvPr id="3" name="文本框 2"/>
          <p:cNvSpPr txBox="1"/>
          <p:nvPr/>
        </p:nvSpPr>
        <p:spPr>
          <a:xfrm>
            <a:off x="767715" y="1289685"/>
            <a:ext cx="4438015" cy="4707890"/>
          </a:xfrm>
          <a:prstGeom prst="rect">
            <a:avLst/>
          </a:prstGeom>
          <a:noFill/>
        </p:spPr>
        <p:txBody>
          <a:bodyPr wrap="square" rtlCol="0">
            <a:spAutoFit/>
          </a:bodyPr>
          <a:p>
            <a:pPr indent="0">
              <a:buFont typeface="Wingdings" panose="05000000000000000000" charset="0"/>
              <a:buNone/>
            </a:pPr>
            <a:endParaRPr lang="en-US" altLang="zh-CN" sz="2400"/>
          </a:p>
          <a:p>
            <a:pPr marL="457200" indent="-457200">
              <a:buFont typeface="Wingdings" panose="05000000000000000000" charset="0"/>
              <a:buAutoNum type="arabicPeriod"/>
            </a:pPr>
            <a:r>
              <a:rPr lang="en-US" altLang="zh-CN" sz="2400"/>
              <a:t>Preparation</a:t>
            </a:r>
            <a:endParaRPr lang="en-US" altLang="zh-CN" sz="2400"/>
          </a:p>
          <a:p>
            <a:pPr lvl="1" indent="0">
              <a:buNone/>
            </a:pPr>
            <a:r>
              <a:rPr lang="en-US" altLang="zh-CN" sz="2000"/>
              <a:t>initialize eBPF maps and rules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State transfer </a:t>
            </a:r>
            <a:endParaRPr lang="en-US" altLang="zh-CN" sz="2400"/>
          </a:p>
          <a:p>
            <a:pPr lvl="1" indent="0">
              <a:buNone/>
            </a:pPr>
            <a:r>
              <a:rPr lang="en-US" altLang="zh-CN" sz="2000"/>
              <a:t>Freeze the connection and serialize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Restoration</a:t>
            </a:r>
            <a:endParaRPr lang="en-US" altLang="zh-CN" sz="2400"/>
          </a:p>
          <a:p>
            <a:pPr lvl="1" indent="0">
              <a:buNone/>
            </a:pPr>
            <a:r>
              <a:rPr lang="en-US" altLang="zh-CN" sz="2000"/>
              <a:t>Connection restoration for L7/TLS/TCP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Finish</a:t>
            </a:r>
            <a:endParaRPr lang="en-US" altLang="zh-CN" sz="2400"/>
          </a:p>
          <a:p>
            <a:pPr lvl="1" indent="0">
              <a:buNone/>
            </a:pPr>
            <a:r>
              <a:rPr lang="en-US" altLang="zh-CN" sz="2000"/>
              <a:t>End the buffer and release resource</a:t>
            </a:r>
            <a:r>
              <a:rPr lang="en-US" altLang="zh-CN"/>
              <a:t>s</a:t>
            </a:r>
            <a:endParaRPr lang="en-US" altLang="zh-CN"/>
          </a:p>
        </p:txBody>
      </p:sp>
      <p:sp>
        <p:nvSpPr>
          <p:cNvPr id="7" name="Rounded Rectangle 5"/>
          <p:cNvSpPr/>
          <p:nvPr/>
        </p:nvSpPr>
        <p:spPr>
          <a:xfrm>
            <a:off x="5232400" y="2277110"/>
            <a:ext cx="6522720" cy="1251585"/>
          </a:xfrm>
          <a:prstGeom prst="roundRect">
            <a:avLst/>
          </a:prstGeom>
          <a:noFill/>
          <a:ln w="19050" cmpd="sng">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Migration Protocol</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1"/>
          <a:stretch>
            <a:fillRect/>
          </a:stretch>
        </p:blipFill>
        <p:spPr>
          <a:xfrm>
            <a:off x="5231765" y="1556385"/>
            <a:ext cx="6501130" cy="4318000"/>
          </a:xfrm>
          <a:prstGeom prst="rect">
            <a:avLst/>
          </a:prstGeom>
        </p:spPr>
      </p:pic>
      <p:sp>
        <p:nvSpPr>
          <p:cNvPr id="3" name="文本框 2"/>
          <p:cNvSpPr txBox="1"/>
          <p:nvPr/>
        </p:nvSpPr>
        <p:spPr>
          <a:xfrm>
            <a:off x="767715" y="1289685"/>
            <a:ext cx="4438015" cy="4707890"/>
          </a:xfrm>
          <a:prstGeom prst="rect">
            <a:avLst/>
          </a:prstGeom>
          <a:noFill/>
        </p:spPr>
        <p:txBody>
          <a:bodyPr wrap="square" rtlCol="0">
            <a:spAutoFit/>
          </a:bodyPr>
          <a:p>
            <a:pPr indent="0">
              <a:buFont typeface="Wingdings" panose="05000000000000000000" charset="0"/>
              <a:buNone/>
            </a:pPr>
            <a:endParaRPr lang="en-US" altLang="zh-CN" sz="2400"/>
          </a:p>
          <a:p>
            <a:pPr marL="457200" indent="-457200">
              <a:buFont typeface="Wingdings" panose="05000000000000000000" charset="0"/>
              <a:buAutoNum type="arabicPeriod"/>
            </a:pPr>
            <a:r>
              <a:rPr lang="en-US" altLang="zh-CN" sz="2400"/>
              <a:t>Preparation</a:t>
            </a:r>
            <a:endParaRPr lang="en-US" altLang="zh-CN" sz="2400"/>
          </a:p>
          <a:p>
            <a:pPr lvl="1" indent="0">
              <a:buNone/>
            </a:pPr>
            <a:r>
              <a:rPr lang="en-US" altLang="zh-CN" sz="2000"/>
              <a:t>initialize eBPF maps and rules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State transfer </a:t>
            </a:r>
            <a:endParaRPr lang="en-US" altLang="zh-CN" sz="2400"/>
          </a:p>
          <a:p>
            <a:pPr lvl="1" indent="0">
              <a:buNone/>
            </a:pPr>
            <a:r>
              <a:rPr lang="en-US" altLang="zh-CN" sz="2000"/>
              <a:t>Freeze the connection and serialize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Restoration</a:t>
            </a:r>
            <a:endParaRPr lang="en-US" altLang="zh-CN" sz="2400"/>
          </a:p>
          <a:p>
            <a:pPr lvl="1" indent="0">
              <a:buNone/>
            </a:pPr>
            <a:r>
              <a:rPr lang="en-US" altLang="zh-CN" sz="2000"/>
              <a:t>Connection restoration for L7/TLS/TCP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Finish</a:t>
            </a:r>
            <a:endParaRPr lang="en-US" altLang="zh-CN" sz="2400"/>
          </a:p>
          <a:p>
            <a:pPr lvl="1" indent="0">
              <a:buNone/>
            </a:pPr>
            <a:r>
              <a:rPr lang="en-US" altLang="zh-CN" sz="2000"/>
              <a:t>End the buffer and release resource</a:t>
            </a:r>
            <a:r>
              <a:rPr lang="en-US" altLang="zh-CN"/>
              <a:t>s</a:t>
            </a:r>
            <a:endParaRPr lang="en-US" altLang="zh-CN"/>
          </a:p>
        </p:txBody>
      </p:sp>
      <p:sp>
        <p:nvSpPr>
          <p:cNvPr id="7" name="Rounded Rectangle 5"/>
          <p:cNvSpPr/>
          <p:nvPr/>
        </p:nvSpPr>
        <p:spPr>
          <a:xfrm>
            <a:off x="5160010" y="3535680"/>
            <a:ext cx="6522720" cy="925830"/>
          </a:xfrm>
          <a:prstGeom prst="roundRect">
            <a:avLst/>
          </a:prstGeom>
          <a:noFill/>
          <a:ln w="19050" cmpd="sng">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Migration Protocol</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1"/>
          <a:stretch>
            <a:fillRect/>
          </a:stretch>
        </p:blipFill>
        <p:spPr>
          <a:xfrm>
            <a:off x="5231765" y="1556385"/>
            <a:ext cx="6501130" cy="4318000"/>
          </a:xfrm>
          <a:prstGeom prst="rect">
            <a:avLst/>
          </a:prstGeom>
        </p:spPr>
      </p:pic>
      <p:sp>
        <p:nvSpPr>
          <p:cNvPr id="3" name="文本框 2"/>
          <p:cNvSpPr txBox="1"/>
          <p:nvPr/>
        </p:nvSpPr>
        <p:spPr>
          <a:xfrm>
            <a:off x="767715" y="1289685"/>
            <a:ext cx="4438015" cy="4707890"/>
          </a:xfrm>
          <a:prstGeom prst="rect">
            <a:avLst/>
          </a:prstGeom>
          <a:noFill/>
        </p:spPr>
        <p:txBody>
          <a:bodyPr wrap="square" rtlCol="0">
            <a:spAutoFit/>
          </a:bodyPr>
          <a:p>
            <a:pPr indent="0">
              <a:buFont typeface="Wingdings" panose="05000000000000000000" charset="0"/>
              <a:buNone/>
            </a:pPr>
            <a:endParaRPr lang="en-US" altLang="zh-CN" sz="2400"/>
          </a:p>
          <a:p>
            <a:pPr marL="457200" indent="-457200">
              <a:buFont typeface="Wingdings" panose="05000000000000000000" charset="0"/>
              <a:buAutoNum type="arabicPeriod"/>
            </a:pPr>
            <a:r>
              <a:rPr lang="en-US" altLang="zh-CN" sz="2400"/>
              <a:t>Preparation</a:t>
            </a:r>
            <a:endParaRPr lang="en-US" altLang="zh-CN" sz="2400"/>
          </a:p>
          <a:p>
            <a:pPr lvl="1" indent="0">
              <a:buNone/>
            </a:pPr>
            <a:r>
              <a:rPr lang="en-US" altLang="zh-CN" sz="2000"/>
              <a:t>initialize eBPF maps and rules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State transfer </a:t>
            </a:r>
            <a:endParaRPr lang="en-US" altLang="zh-CN" sz="2400"/>
          </a:p>
          <a:p>
            <a:pPr lvl="1" indent="0">
              <a:buNone/>
            </a:pPr>
            <a:r>
              <a:rPr lang="en-US" altLang="zh-CN" sz="2000"/>
              <a:t>Freeze the connection and serialize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Restoration</a:t>
            </a:r>
            <a:endParaRPr lang="en-US" altLang="zh-CN" sz="2400"/>
          </a:p>
          <a:p>
            <a:pPr lvl="1" indent="0">
              <a:buNone/>
            </a:pPr>
            <a:r>
              <a:rPr lang="en-US" altLang="zh-CN" sz="2000"/>
              <a:t>Connection restoration for L7/TLS/TCP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Finish</a:t>
            </a:r>
            <a:endParaRPr lang="en-US" altLang="zh-CN" sz="2400"/>
          </a:p>
          <a:p>
            <a:pPr lvl="1" indent="0">
              <a:buNone/>
            </a:pPr>
            <a:r>
              <a:rPr lang="en-US" altLang="zh-CN" sz="2000"/>
              <a:t>End the buffer and release resource</a:t>
            </a:r>
            <a:r>
              <a:rPr lang="en-US" altLang="zh-CN"/>
              <a:t>s</a:t>
            </a:r>
            <a:endParaRPr lang="en-US" altLang="zh-CN"/>
          </a:p>
        </p:txBody>
      </p:sp>
      <p:sp>
        <p:nvSpPr>
          <p:cNvPr id="7" name="Rounded Rectangle 5"/>
          <p:cNvSpPr/>
          <p:nvPr/>
        </p:nvSpPr>
        <p:spPr>
          <a:xfrm>
            <a:off x="5232400" y="4414520"/>
            <a:ext cx="6522720" cy="692150"/>
          </a:xfrm>
          <a:prstGeom prst="roundRect">
            <a:avLst/>
          </a:prstGeom>
          <a:noFill/>
          <a:ln w="19050" cmpd="sng">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Migration Protocol</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1"/>
          <a:stretch>
            <a:fillRect/>
          </a:stretch>
        </p:blipFill>
        <p:spPr>
          <a:xfrm>
            <a:off x="5231765" y="1556385"/>
            <a:ext cx="6501130" cy="4318000"/>
          </a:xfrm>
          <a:prstGeom prst="rect">
            <a:avLst/>
          </a:prstGeom>
        </p:spPr>
      </p:pic>
      <p:sp>
        <p:nvSpPr>
          <p:cNvPr id="3" name="文本框 2"/>
          <p:cNvSpPr txBox="1"/>
          <p:nvPr/>
        </p:nvSpPr>
        <p:spPr>
          <a:xfrm>
            <a:off x="767715" y="1289685"/>
            <a:ext cx="4438015" cy="4707890"/>
          </a:xfrm>
          <a:prstGeom prst="rect">
            <a:avLst/>
          </a:prstGeom>
          <a:noFill/>
        </p:spPr>
        <p:txBody>
          <a:bodyPr wrap="square" rtlCol="0">
            <a:spAutoFit/>
          </a:bodyPr>
          <a:p>
            <a:pPr indent="0">
              <a:buFont typeface="Wingdings" panose="05000000000000000000" charset="0"/>
              <a:buNone/>
            </a:pPr>
            <a:endParaRPr lang="en-US" altLang="zh-CN" sz="2400"/>
          </a:p>
          <a:p>
            <a:pPr marL="457200" indent="-457200">
              <a:buFont typeface="Wingdings" panose="05000000000000000000" charset="0"/>
              <a:buAutoNum type="arabicPeriod"/>
            </a:pPr>
            <a:r>
              <a:rPr lang="en-US" altLang="zh-CN" sz="2400"/>
              <a:t>Preparation</a:t>
            </a:r>
            <a:endParaRPr lang="en-US" altLang="zh-CN" sz="2400"/>
          </a:p>
          <a:p>
            <a:pPr lvl="1" indent="0">
              <a:buNone/>
            </a:pPr>
            <a:r>
              <a:rPr lang="en-US" altLang="zh-CN" sz="2000"/>
              <a:t>initialize eBPF maps and rules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State transfer </a:t>
            </a:r>
            <a:endParaRPr lang="en-US" altLang="zh-CN" sz="2400"/>
          </a:p>
          <a:p>
            <a:pPr lvl="1" indent="0">
              <a:buNone/>
            </a:pPr>
            <a:r>
              <a:rPr lang="en-US" altLang="zh-CN" sz="2000"/>
              <a:t>Freeze the connection and serialize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Restoration</a:t>
            </a:r>
            <a:endParaRPr lang="en-US" altLang="zh-CN" sz="2400"/>
          </a:p>
          <a:p>
            <a:pPr lvl="1" indent="0">
              <a:buNone/>
            </a:pPr>
            <a:r>
              <a:rPr lang="en-US" altLang="zh-CN" sz="2000"/>
              <a:t>Connection restoration for L7/TLS/TCP states</a:t>
            </a:r>
            <a:endParaRPr lang="en-US" altLang="zh-CN" sz="2000"/>
          </a:p>
          <a:p>
            <a:pPr lvl="1" indent="0">
              <a:buNone/>
            </a:pPr>
            <a:endParaRPr lang="en-US" altLang="zh-CN" sz="2000"/>
          </a:p>
          <a:p>
            <a:pPr marL="457200" indent="-457200">
              <a:buFont typeface="Wingdings" panose="05000000000000000000" charset="0"/>
              <a:buAutoNum type="arabicPeriod"/>
            </a:pPr>
            <a:r>
              <a:rPr lang="en-US" altLang="zh-CN" sz="2400"/>
              <a:t>Finish</a:t>
            </a:r>
            <a:endParaRPr lang="en-US" altLang="zh-CN" sz="2400"/>
          </a:p>
          <a:p>
            <a:pPr lvl="1" indent="0">
              <a:buNone/>
            </a:pPr>
            <a:r>
              <a:rPr lang="en-US" altLang="zh-CN" sz="2000"/>
              <a:t>End the buffer and release resource</a:t>
            </a:r>
            <a:r>
              <a:rPr lang="en-US" altLang="zh-CN"/>
              <a:t>s</a:t>
            </a:r>
            <a:endParaRPr lang="en-US" altLang="zh-CN"/>
          </a:p>
        </p:txBody>
      </p:sp>
      <p:sp>
        <p:nvSpPr>
          <p:cNvPr id="7" name="Rounded Rectangle 5"/>
          <p:cNvSpPr/>
          <p:nvPr/>
        </p:nvSpPr>
        <p:spPr>
          <a:xfrm>
            <a:off x="5232400" y="5056505"/>
            <a:ext cx="6522720" cy="790575"/>
          </a:xfrm>
          <a:prstGeom prst="roundRect">
            <a:avLst/>
          </a:prstGeom>
          <a:noFill/>
          <a:ln w="19050" cmpd="sng">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Zero-loss Handover Mechanism</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1"/>
          <a:stretch>
            <a:fillRect/>
          </a:stretch>
        </p:blipFill>
        <p:spPr>
          <a:xfrm>
            <a:off x="1901190" y="3716655"/>
            <a:ext cx="8390255" cy="2701925"/>
          </a:xfrm>
          <a:prstGeom prst="rect">
            <a:avLst/>
          </a:prstGeom>
        </p:spPr>
      </p:pic>
      <p:sp>
        <p:nvSpPr>
          <p:cNvPr id="6" name="Text Box 5"/>
          <p:cNvSpPr txBox="1"/>
          <p:nvPr/>
        </p:nvSpPr>
        <p:spPr>
          <a:xfrm>
            <a:off x="983615" y="1413510"/>
            <a:ext cx="4434840" cy="1891665"/>
          </a:xfrm>
          <a:prstGeom prst="rect">
            <a:avLst/>
          </a:prstGeom>
          <a:noFill/>
        </p:spPr>
        <p:txBody>
          <a:bodyPr wrap="square" rtlCol="0">
            <a:spAutoFit/>
          </a:bodyPr>
          <a:p>
            <a:pPr fontAlgn="auto">
              <a:lnSpc>
                <a:spcPct val="150000"/>
              </a:lnSpc>
            </a:pPr>
            <a:r>
              <a:rPr lang="en-US" sz="2400"/>
              <a:t>Buffering workflow</a:t>
            </a:r>
            <a:endParaRPr lang="en-US" sz="2400"/>
          </a:p>
          <a:p>
            <a:pPr marL="285750" indent="-285750" fontAlgn="auto">
              <a:lnSpc>
                <a:spcPct val="150000"/>
              </a:lnSpc>
              <a:buFont typeface="Wingdings" panose="05000000000000000000" charset="0"/>
              <a:buChar char="Ø"/>
            </a:pPr>
            <a:r>
              <a:rPr lang="en-US">
                <a:solidFill>
                  <a:srgbClr val="0070C0"/>
                </a:solidFill>
              </a:rPr>
              <a:t>Capture</a:t>
            </a:r>
            <a:r>
              <a:rPr lang="en-US"/>
              <a:t>: store the packets in eBPF maps</a:t>
            </a:r>
            <a:endParaRPr lang="en-US"/>
          </a:p>
          <a:p>
            <a:pPr marL="285750" indent="-285750" fontAlgn="auto">
              <a:lnSpc>
                <a:spcPct val="150000"/>
              </a:lnSpc>
              <a:buFont typeface="Wingdings" panose="05000000000000000000" charset="0"/>
              <a:buChar char="Ø"/>
            </a:pPr>
            <a:r>
              <a:rPr lang="en-US">
                <a:solidFill>
                  <a:srgbClr val="0070C0"/>
                </a:solidFill>
              </a:rPr>
              <a:t>Replay</a:t>
            </a:r>
            <a:r>
              <a:rPr lang="en-US"/>
              <a:t>: re-inject packets to the raw </a:t>
            </a:r>
            <a:r>
              <a:rPr lang="en-US" i="1"/>
              <a:t>AF_PACKET</a:t>
            </a:r>
            <a:r>
              <a:rPr lang="en-US"/>
              <a:t> socket</a:t>
            </a:r>
            <a:endParaRPr lang="en-US"/>
          </a:p>
        </p:txBody>
      </p:sp>
      <p:sp>
        <p:nvSpPr>
          <p:cNvPr id="8" name="Text Box 7"/>
          <p:cNvSpPr txBox="1"/>
          <p:nvPr/>
        </p:nvSpPr>
        <p:spPr>
          <a:xfrm>
            <a:off x="6384290" y="1377950"/>
            <a:ext cx="5208270" cy="1891665"/>
          </a:xfrm>
          <a:prstGeom prst="rect">
            <a:avLst/>
          </a:prstGeom>
          <a:noFill/>
        </p:spPr>
        <p:txBody>
          <a:bodyPr wrap="square" rtlCol="0">
            <a:spAutoFit/>
          </a:bodyPr>
          <a:p>
            <a:pPr algn="l" fontAlgn="auto">
              <a:lnSpc>
                <a:spcPct val="150000"/>
              </a:lnSpc>
            </a:pPr>
            <a:r>
              <a:rPr lang="en-US" sz="2400"/>
              <a:t>Buffer management </a:t>
            </a:r>
            <a:endParaRPr lang="en-US" sz="2400"/>
          </a:p>
          <a:p>
            <a:pPr marL="285750" indent="-285750" algn="l" fontAlgn="auto">
              <a:lnSpc>
                <a:spcPct val="150000"/>
              </a:lnSpc>
              <a:buFont typeface="Wingdings" panose="05000000000000000000" charset="0"/>
              <a:buChar char="Ø"/>
            </a:pPr>
            <a:r>
              <a:rPr lang="en-US">
                <a:solidFill>
                  <a:srgbClr val="0070C0"/>
                </a:solidFill>
              </a:rPr>
              <a:t>Map-in-map hierarchy </a:t>
            </a:r>
            <a:r>
              <a:rPr lang="en-US">
                <a:solidFill>
                  <a:schemeClr val="tx1"/>
                </a:solidFill>
              </a:rPr>
              <a:t> using the eBPF map type </a:t>
            </a:r>
            <a:r>
              <a:rPr lang="en-US" i="1">
                <a:sym typeface="+mn-ea"/>
              </a:rPr>
              <a:t>BPF_MAP_TYPE_HASH_OF_MAPS</a:t>
            </a:r>
            <a:endParaRPr lang="en-US"/>
          </a:p>
          <a:p>
            <a:pPr marL="285750" indent="-285750" algn="l" fontAlgn="auto">
              <a:lnSpc>
                <a:spcPct val="150000"/>
              </a:lnSpc>
              <a:buFont typeface="Wingdings" panose="05000000000000000000" charset="0"/>
              <a:buChar char="Ø"/>
            </a:pPr>
            <a:r>
              <a:rPr lang="en-US">
                <a:solidFill>
                  <a:srgbClr val="0070C0"/>
                </a:solidFill>
              </a:rPr>
              <a:t>Buffer capacity</a:t>
            </a:r>
            <a:r>
              <a:rPr lang="en-US"/>
              <a:t> set to the</a:t>
            </a:r>
            <a:r>
              <a:rPr lang="en-US" i="1">
                <a:sym typeface="+mn-ea"/>
              </a:rPr>
              <a:t> </a:t>
            </a:r>
            <a:r>
              <a:rPr lang="en-US" b="1" i="1"/>
              <a:t>tcp_rmem </a:t>
            </a:r>
            <a:r>
              <a:rPr lang="en-US"/>
              <a:t>maximux</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Transparent TLS connection Migration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840105" y="1268095"/>
            <a:ext cx="9847580" cy="521970"/>
          </a:xfrm>
          <a:prstGeom prst="rect">
            <a:avLst/>
          </a:prstGeom>
          <a:noFill/>
        </p:spPr>
        <p:txBody>
          <a:bodyPr wrap="square" rtlCol="0">
            <a:spAutoFit/>
          </a:bodyPr>
          <a:p>
            <a:r>
              <a:rPr lang="en-US" altLang="zh-CN" sz="2800">
                <a:solidFill>
                  <a:schemeClr val="tx1"/>
                </a:solidFill>
              </a:rPr>
              <a:t>Q: </a:t>
            </a:r>
            <a:r>
              <a:rPr lang="en-US" altLang="zh-CN" sz="2800" i="1">
                <a:solidFill>
                  <a:schemeClr val="tx1"/>
                </a:solidFill>
              </a:rPr>
              <a:t>How to restore TLS States with minimal intrusion to OpenSSL?</a:t>
            </a:r>
            <a:endParaRPr lang="en-US" altLang="zh-CN" sz="2800" i="1">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Transparent TLS connection Migration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5" name="Text Box 4"/>
          <p:cNvSpPr txBox="1"/>
          <p:nvPr/>
        </p:nvSpPr>
        <p:spPr>
          <a:xfrm>
            <a:off x="839470" y="2152650"/>
            <a:ext cx="10541635" cy="1228090"/>
          </a:xfrm>
          <a:prstGeom prst="rect">
            <a:avLst/>
          </a:prstGeom>
          <a:noFill/>
        </p:spPr>
        <p:txBody>
          <a:bodyPr wrap="square" rtlCol="0">
            <a:noAutofit/>
          </a:bodyPr>
          <a:p>
            <a:pPr algn="l"/>
            <a:endParaRPr lang="en-US" sz="2400" b="1"/>
          </a:p>
          <a:p>
            <a:pPr indent="0" algn="l">
              <a:buFont typeface="Arial" panose="020B0604020202020204" pitchFamily="34" charset="0"/>
              <a:buNone/>
            </a:pPr>
            <a:r>
              <a:rPr lang="en-US" sz="2400">
                <a:sym typeface="+mn-ea"/>
              </a:rPr>
              <a:t>Use </a:t>
            </a:r>
            <a:r>
              <a:rPr lang="en-US" sz="2400">
                <a:solidFill>
                  <a:schemeClr val="accent4"/>
                </a:solidFill>
                <a:sym typeface="+mn-ea"/>
              </a:rPr>
              <a:t>TLS session resumption</a:t>
            </a:r>
            <a:r>
              <a:rPr lang="en-US" sz="2400">
                <a:sym typeface="+mn-ea"/>
              </a:rPr>
              <a:t> to reconstruct most states </a:t>
            </a:r>
            <a:r>
              <a:rPr lang="en-US" sz="2400">
                <a:sym typeface="+mn-ea"/>
              </a:rPr>
              <a:t>, e.g. state machines, </a:t>
            </a:r>
            <a:r>
              <a:rPr lang="en-US" sz="2400">
                <a:sym typeface="+mn-ea"/>
              </a:rPr>
              <a:t>for the destination server. Only inject the</a:t>
            </a:r>
            <a:r>
              <a:rPr lang="en-US" sz="2400">
                <a:solidFill>
                  <a:srgbClr val="FFC000"/>
                </a:solidFill>
                <a:sym typeface="+mn-ea"/>
              </a:rPr>
              <a:t> key materials</a:t>
            </a:r>
            <a:r>
              <a:rPr lang="en-US" sz="2400">
                <a:sym typeface="+mn-ea"/>
              </a:rPr>
              <a:t>. </a:t>
            </a:r>
            <a:endParaRPr lang="en-US" sz="2400"/>
          </a:p>
          <a:p>
            <a:pPr indent="0" algn="l">
              <a:buFont typeface="Arial" panose="020B0604020202020204" pitchFamily="34" charset="0"/>
              <a:buNone/>
            </a:pPr>
            <a:endParaRPr lang="en-US" sz="2400"/>
          </a:p>
          <a:p>
            <a:pPr algn="l"/>
            <a:endParaRPr lang="en-US" altLang="zh-CN" sz="2400"/>
          </a:p>
          <a:p>
            <a:endParaRPr lang="en-US" sz="2400"/>
          </a:p>
        </p:txBody>
      </p:sp>
      <p:pic>
        <p:nvPicPr>
          <p:cNvPr id="6" name="图片 5"/>
          <p:cNvPicPr>
            <a:picLocks noChangeAspect="1"/>
          </p:cNvPicPr>
          <p:nvPr/>
        </p:nvPicPr>
        <p:blipFill>
          <a:blip r:embed="rId1"/>
          <a:srcRect l="1371"/>
          <a:stretch>
            <a:fillRect/>
          </a:stretch>
        </p:blipFill>
        <p:spPr>
          <a:xfrm>
            <a:off x="3649345" y="3573780"/>
            <a:ext cx="4759960" cy="2072640"/>
          </a:xfrm>
          <a:prstGeom prst="rect">
            <a:avLst/>
          </a:prstGeom>
        </p:spPr>
      </p:pic>
      <p:sp>
        <p:nvSpPr>
          <p:cNvPr id="7" name="文本框 6"/>
          <p:cNvSpPr txBox="1"/>
          <p:nvPr/>
        </p:nvSpPr>
        <p:spPr>
          <a:xfrm>
            <a:off x="4902200" y="5734685"/>
            <a:ext cx="2531110" cy="368300"/>
          </a:xfrm>
          <a:prstGeom prst="rect">
            <a:avLst/>
          </a:prstGeom>
          <a:noFill/>
        </p:spPr>
        <p:txBody>
          <a:bodyPr wrap="square" rtlCol="0">
            <a:spAutoFit/>
          </a:bodyPr>
          <a:p>
            <a:r>
              <a:rPr lang="en-US" altLang="zh-CN"/>
              <a:t>TLS session resumption</a:t>
            </a:r>
            <a:endParaRPr lang="en-US" altLang="zh-CN"/>
          </a:p>
        </p:txBody>
      </p:sp>
      <p:sp>
        <p:nvSpPr>
          <p:cNvPr id="8" name="文本框 7"/>
          <p:cNvSpPr txBox="1"/>
          <p:nvPr/>
        </p:nvSpPr>
        <p:spPr>
          <a:xfrm>
            <a:off x="840105" y="1268095"/>
            <a:ext cx="9847580" cy="521970"/>
          </a:xfrm>
          <a:prstGeom prst="rect">
            <a:avLst/>
          </a:prstGeom>
          <a:noFill/>
        </p:spPr>
        <p:txBody>
          <a:bodyPr wrap="square" rtlCol="0">
            <a:spAutoFit/>
          </a:bodyPr>
          <a:p>
            <a:r>
              <a:rPr lang="en-US" altLang="zh-CN" sz="2800">
                <a:solidFill>
                  <a:schemeClr val="tx1"/>
                </a:solidFill>
              </a:rPr>
              <a:t>Q: </a:t>
            </a:r>
            <a:r>
              <a:rPr lang="en-US" altLang="zh-CN" sz="2800" i="1">
                <a:solidFill>
                  <a:schemeClr val="tx1"/>
                </a:solidFill>
              </a:rPr>
              <a:t>How to restore TLS States with minimal intrusion to OpenSSL?</a:t>
            </a:r>
            <a:endParaRPr lang="en-US" altLang="zh-CN" sz="2800" i="1">
              <a:solidFill>
                <a:schemeClr val="tx1"/>
              </a:solidFill>
            </a:endParaRPr>
          </a:p>
        </p:txBody>
      </p:sp>
      <p:sp>
        <p:nvSpPr>
          <p:cNvPr id="9" name="圆角矩形 8"/>
          <p:cNvSpPr/>
          <p:nvPr/>
        </p:nvSpPr>
        <p:spPr>
          <a:xfrm>
            <a:off x="805815" y="2393950"/>
            <a:ext cx="10801350" cy="992505"/>
          </a:xfrm>
          <a:prstGeom prst="roundRect">
            <a:avLst/>
          </a:prstGeom>
          <a:noFill/>
          <a:ln w="28575" cmpd="sng">
            <a:solidFill>
              <a:schemeClr val="accent1">
                <a:shade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矩形 10"/>
          <p:cNvSpPr/>
          <p:nvPr/>
        </p:nvSpPr>
        <p:spPr>
          <a:xfrm>
            <a:off x="1055370" y="2205355"/>
            <a:ext cx="1197610" cy="288290"/>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800" b="1">
                <a:solidFill>
                  <a:schemeClr val="tx1"/>
                </a:solidFill>
              </a:rPr>
              <a:t>Insight</a:t>
            </a:r>
            <a:endParaRPr lang="en-US" altLang="zh-CN" sz="2800" b="1">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Transparent TLS connection Migration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5" name="Text Box 4"/>
          <p:cNvSpPr txBox="1"/>
          <p:nvPr/>
        </p:nvSpPr>
        <p:spPr>
          <a:xfrm>
            <a:off x="937260" y="1988185"/>
            <a:ext cx="10933430" cy="4246245"/>
          </a:xfrm>
          <a:prstGeom prst="rect">
            <a:avLst/>
          </a:prstGeom>
          <a:noFill/>
        </p:spPr>
        <p:txBody>
          <a:bodyPr wrap="square" rtlCol="0">
            <a:spAutoFit/>
          </a:bodyPr>
          <a:p>
            <a:pPr algn="l" fontAlgn="auto">
              <a:lnSpc>
                <a:spcPct val="150000"/>
              </a:lnSpc>
            </a:pPr>
            <a:r>
              <a:rPr lang="en-US" sz="2400" b="1">
                <a:solidFill>
                  <a:schemeClr val="tx1"/>
                </a:solidFill>
              </a:rPr>
              <a:t>Observations:</a:t>
            </a:r>
            <a:endParaRPr lang="en-US" sz="2400"/>
          </a:p>
          <a:p>
            <a:pPr marL="285750" indent="-285750" algn="l" fontAlgn="auto">
              <a:lnSpc>
                <a:spcPct val="150000"/>
              </a:lnSpc>
              <a:buFont typeface="Arial" panose="020B0604020202020204" pitchFamily="34" charset="0"/>
              <a:buChar char="•"/>
            </a:pPr>
            <a:r>
              <a:rPr lang="en-US" sz="2400"/>
              <a:t>The server and client have identical </a:t>
            </a:r>
            <a:r>
              <a:rPr lang="en-US" sz="2400">
                <a:solidFill>
                  <a:schemeClr val="accent5"/>
                </a:solidFill>
              </a:rPr>
              <a:t>session context</a:t>
            </a:r>
            <a:r>
              <a:rPr lang="en-US" sz="2400"/>
              <a:t> after the initial handshake.</a:t>
            </a:r>
            <a:endParaRPr lang="en-US" sz="2400"/>
          </a:p>
          <a:p>
            <a:pPr marL="285750" indent="-285750" algn="l" fontAlgn="auto">
              <a:lnSpc>
                <a:spcPct val="150000"/>
              </a:lnSpc>
              <a:buFont typeface="Arial" panose="020B0604020202020204" pitchFamily="34" charset="0"/>
              <a:buChar char="•"/>
            </a:pPr>
            <a:r>
              <a:rPr lang="en-US" sz="2400">
                <a:sym typeface="+mn-ea"/>
              </a:rPr>
              <a:t>TLS session resumption is usually used when the c</a:t>
            </a:r>
            <a:r>
              <a:rPr lang="en-US" altLang="zh-CN" sz="2400">
                <a:sym typeface="+mn-ea"/>
              </a:rPr>
              <a:t>lient reconnects to the same site. </a:t>
            </a:r>
            <a:r>
              <a:rPr lang="en-US" sz="2400"/>
              <a:t>The client send a server-issued</a:t>
            </a:r>
            <a:r>
              <a:rPr lang="en-US" sz="2400">
                <a:solidFill>
                  <a:schemeClr val="accent2"/>
                </a:solidFill>
              </a:rPr>
              <a:t> </a:t>
            </a:r>
            <a:r>
              <a:rPr lang="en-US" sz="2400">
                <a:solidFill>
                  <a:schemeClr val="accent5"/>
                </a:solidFill>
              </a:rPr>
              <a:t>session ticket</a:t>
            </a:r>
            <a:r>
              <a:rPr lang="en-US" sz="2400"/>
              <a:t> to start TLS session resumption.</a:t>
            </a:r>
            <a:endParaRPr lang="en-US" sz="2400"/>
          </a:p>
          <a:p>
            <a:pPr marL="342900" indent="-342900" algn="l" fontAlgn="auto">
              <a:lnSpc>
                <a:spcPct val="150000"/>
              </a:lnSpc>
              <a:buFont typeface="Wingdings" panose="05000000000000000000" charset="0"/>
              <a:buChar char="Ø"/>
            </a:pPr>
            <a:r>
              <a:rPr lang="en-US" sz="2400">
                <a:sym typeface="+mn-ea"/>
              </a:rPr>
              <a:t>Contruct a “fake client” to init TLS session resumption on the destination node. </a:t>
            </a:r>
            <a:endParaRPr lang="en-US" sz="2400">
              <a:sym typeface="+mn-ea"/>
            </a:endParaRPr>
          </a:p>
          <a:p>
            <a:pPr lvl="2" indent="0" algn="l" fontAlgn="auto">
              <a:lnSpc>
                <a:spcPct val="150000"/>
              </a:lnSpc>
              <a:buFont typeface="Arial" panose="020B0604020202020204" pitchFamily="34" charset="0"/>
              <a:buNone/>
            </a:pPr>
            <a:r>
              <a:rPr lang="en-US" sz="2400">
                <a:sym typeface="+mn-ea"/>
              </a:rPr>
              <a:t>fake client </a:t>
            </a:r>
            <a:r>
              <a:rPr lang="en-US" altLang="zh-CN" sz="2400">
                <a:ea typeface="宋体" panose="02010600030101010101" pitchFamily="2" charset="-122"/>
                <a:sym typeface="+mn-ea"/>
              </a:rPr>
              <a:t>= server’s </a:t>
            </a:r>
            <a:r>
              <a:rPr lang="en-US" altLang="zh-CN" sz="2400">
                <a:solidFill>
                  <a:schemeClr val="accent5"/>
                </a:solidFill>
                <a:ea typeface="宋体" panose="02010600030101010101" pitchFamily="2" charset="-122"/>
                <a:sym typeface="+mn-ea"/>
              </a:rPr>
              <a:t>session context </a:t>
            </a:r>
            <a:r>
              <a:rPr lang="en-US" altLang="zh-CN" sz="2400">
                <a:ea typeface="宋体" panose="02010600030101010101" pitchFamily="2" charset="-122"/>
                <a:sym typeface="+mn-ea"/>
              </a:rPr>
              <a:t>+ server’s </a:t>
            </a:r>
            <a:r>
              <a:rPr lang="en-US" altLang="zh-CN" sz="2400">
                <a:solidFill>
                  <a:schemeClr val="accent5"/>
                </a:solidFill>
                <a:ea typeface="宋体" panose="02010600030101010101" pitchFamily="2" charset="-122"/>
                <a:sym typeface="+mn-ea"/>
              </a:rPr>
              <a:t>session ticket</a:t>
            </a:r>
            <a:r>
              <a:rPr lang="en-US" sz="2400">
                <a:solidFill>
                  <a:schemeClr val="accent5"/>
                </a:solidFill>
              </a:rPr>
              <a:t>  </a:t>
            </a:r>
            <a:endParaRPr lang="en-US" sz="2400">
              <a:solidFill>
                <a:schemeClr val="accent5"/>
              </a:solidFill>
            </a:endParaRPr>
          </a:p>
          <a:p>
            <a:pPr marL="285750" indent="-285750" algn="l">
              <a:buFont typeface="Arial" panose="020B0604020202020204" pitchFamily="34" charset="0"/>
              <a:buChar char="•"/>
            </a:pPr>
            <a:endParaRPr lang="en-US"/>
          </a:p>
          <a:p>
            <a:pPr indent="0" algn="l">
              <a:buFont typeface="Arial" panose="020B0604020202020204" pitchFamily="34" charset="0"/>
              <a:buNone/>
            </a:pPr>
            <a:endParaRPr lang="en-US"/>
          </a:p>
          <a:p>
            <a:endParaRPr lang="en-US"/>
          </a:p>
        </p:txBody>
      </p:sp>
      <p:sp>
        <p:nvSpPr>
          <p:cNvPr id="8" name="文本框 7"/>
          <p:cNvSpPr txBox="1"/>
          <p:nvPr/>
        </p:nvSpPr>
        <p:spPr>
          <a:xfrm>
            <a:off x="840105" y="1268095"/>
            <a:ext cx="9847580" cy="521970"/>
          </a:xfrm>
          <a:prstGeom prst="rect">
            <a:avLst/>
          </a:prstGeom>
          <a:noFill/>
        </p:spPr>
        <p:txBody>
          <a:bodyPr wrap="square" rtlCol="0">
            <a:spAutoFit/>
          </a:bodyPr>
          <a:p>
            <a:r>
              <a:rPr lang="en-US" altLang="zh-CN" sz="2800">
                <a:solidFill>
                  <a:schemeClr val="tx1"/>
                </a:solidFill>
              </a:rPr>
              <a:t>Q: </a:t>
            </a:r>
            <a:r>
              <a:rPr lang="en-US" altLang="zh-CN" sz="2800" i="1">
                <a:solidFill>
                  <a:schemeClr val="tx1"/>
                </a:solidFill>
              </a:rPr>
              <a:t>How to restore TLS States with minimal intrusion to OpenSSL?</a:t>
            </a:r>
            <a:endParaRPr lang="en-US" altLang="zh-CN" sz="2800" i="1">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Transparent TLS connection Migration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3" name="Text Box 2"/>
          <p:cNvSpPr txBox="1"/>
          <p:nvPr/>
        </p:nvSpPr>
        <p:spPr>
          <a:xfrm>
            <a:off x="4439920" y="1107440"/>
            <a:ext cx="4288155" cy="417830"/>
          </a:xfrm>
          <a:prstGeom prst="rect">
            <a:avLst/>
          </a:prstGeom>
          <a:noFill/>
        </p:spPr>
        <p:txBody>
          <a:bodyPr wrap="square" rtlCol="0">
            <a:noAutofit/>
          </a:bodyPr>
          <a:p>
            <a:r>
              <a:rPr lang="en-US" sz="2800" b="1"/>
              <a:t>Restoration workflow</a:t>
            </a:r>
            <a:endParaRPr lang="en-US" sz="2800" b="1"/>
          </a:p>
          <a:p>
            <a:endParaRPr lang="en-US" b="1"/>
          </a:p>
          <a:p>
            <a:endParaRPr lang="en-US"/>
          </a:p>
          <a:p>
            <a:endParaRPr lang="en-US"/>
          </a:p>
        </p:txBody>
      </p:sp>
      <p:pic>
        <p:nvPicPr>
          <p:cNvPr id="4" name="Picture 3"/>
          <p:cNvPicPr>
            <a:picLocks noChangeAspect="1"/>
          </p:cNvPicPr>
          <p:nvPr/>
        </p:nvPicPr>
        <p:blipFill>
          <a:blip r:embed="rId1"/>
          <a:stretch>
            <a:fillRect/>
          </a:stretch>
        </p:blipFill>
        <p:spPr>
          <a:xfrm>
            <a:off x="2207895" y="1768475"/>
            <a:ext cx="8236585" cy="3611880"/>
          </a:xfrm>
          <a:prstGeom prst="rect">
            <a:avLst/>
          </a:prstGeom>
        </p:spPr>
      </p:pic>
      <p:sp>
        <p:nvSpPr>
          <p:cNvPr id="5" name="Text Box 2"/>
          <p:cNvSpPr txBox="1"/>
          <p:nvPr/>
        </p:nvSpPr>
        <p:spPr>
          <a:xfrm>
            <a:off x="911225" y="5733415"/>
            <a:ext cx="10338435" cy="645160"/>
          </a:xfrm>
          <a:prstGeom prst="rect">
            <a:avLst/>
          </a:prstGeom>
          <a:noFill/>
        </p:spPr>
        <p:txBody>
          <a:bodyPr wrap="square" rtlCol="0">
            <a:spAutoFit/>
          </a:bodyPr>
          <a:p>
            <a:r>
              <a:rPr lang="en-US" b="1"/>
              <a:t>Security Assumption: </a:t>
            </a:r>
            <a:endParaRPr lang="en-US" b="1"/>
          </a:p>
          <a:p>
            <a:r>
              <a:rPr lang="en-US"/>
              <a:t>All components work without any privileged compromise, and communicate in trusted(encrypted) channels. </a:t>
            </a: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Preliminary Evaluation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1"/>
          <a:stretch>
            <a:fillRect/>
          </a:stretch>
        </p:blipFill>
        <p:spPr>
          <a:xfrm>
            <a:off x="6760210" y="1556385"/>
            <a:ext cx="4939665" cy="3919220"/>
          </a:xfrm>
          <a:prstGeom prst="rect">
            <a:avLst/>
          </a:prstGeom>
        </p:spPr>
      </p:pic>
      <p:sp>
        <p:nvSpPr>
          <p:cNvPr id="7" name="Text Box 6"/>
          <p:cNvSpPr txBox="1"/>
          <p:nvPr/>
        </p:nvSpPr>
        <p:spPr>
          <a:xfrm>
            <a:off x="479425" y="3211195"/>
            <a:ext cx="5369560" cy="1938020"/>
          </a:xfrm>
          <a:prstGeom prst="rect">
            <a:avLst/>
          </a:prstGeom>
          <a:noFill/>
        </p:spPr>
        <p:txBody>
          <a:bodyPr wrap="none" rtlCol="0">
            <a:spAutoFit/>
          </a:bodyPr>
          <a:p>
            <a:pPr marL="342900" indent="-342900">
              <a:buFont typeface="Arial" panose="020B0604020202020204" pitchFamily="34" charset="0"/>
              <a:buChar char="•"/>
            </a:pPr>
            <a:r>
              <a:rPr lang="en-US" sz="2400" b="1"/>
              <a:t>Fake-client handshake</a:t>
            </a:r>
            <a:r>
              <a:rPr lang="en-US" sz="2400"/>
              <a:t>:      1.8ms (</a:t>
            </a:r>
            <a:r>
              <a:rPr lang="en-US" sz="2400" b="1"/>
              <a:t>41%</a:t>
            </a:r>
            <a:r>
              <a:rPr lang="en-US" sz="2400"/>
              <a:t>)</a:t>
            </a:r>
            <a:endParaRPr lang="en-US" sz="2400"/>
          </a:p>
          <a:p>
            <a:pPr marL="342900" indent="-342900">
              <a:buFont typeface="Arial" panose="020B0604020202020204" pitchFamily="34" charset="0"/>
              <a:buChar char="•"/>
            </a:pPr>
            <a:r>
              <a:rPr lang="en-US" sz="2400"/>
              <a:t>RPC calls:			1.2ms (27%)</a:t>
            </a:r>
            <a:endParaRPr lang="en-US" sz="2400"/>
          </a:p>
          <a:p>
            <a:pPr marL="342900" indent="-342900">
              <a:buFont typeface="Arial" panose="020B0604020202020204" pitchFamily="34" charset="0"/>
              <a:buChar char="•"/>
            </a:pPr>
            <a:r>
              <a:rPr lang="en-US" sz="2400"/>
              <a:t>State processing: 		0.7ms (16%)</a:t>
            </a:r>
            <a:endParaRPr lang="en-US" sz="2400"/>
          </a:p>
          <a:p>
            <a:pPr marL="342900" indent="-342900">
              <a:buFont typeface="Arial" panose="020B0604020202020204" pitchFamily="34" charset="0"/>
              <a:buChar char="•"/>
            </a:pPr>
            <a:r>
              <a:rPr lang="en-US" sz="2400"/>
              <a:t>eBPF operations: 		0.35ms (8%)</a:t>
            </a:r>
            <a:endParaRPr lang="en-US" sz="2400"/>
          </a:p>
          <a:p>
            <a:pPr marL="342900" indent="-342900">
              <a:buFont typeface="Arial" panose="020B0604020202020204" pitchFamily="34" charset="0"/>
              <a:buChar char="•"/>
            </a:pPr>
            <a:endParaRPr lang="en-US" sz="2400"/>
          </a:p>
        </p:txBody>
      </p:sp>
      <p:sp>
        <p:nvSpPr>
          <p:cNvPr id="4" name="文本框 3"/>
          <p:cNvSpPr txBox="1"/>
          <p:nvPr/>
        </p:nvSpPr>
        <p:spPr>
          <a:xfrm>
            <a:off x="457200" y="2275205"/>
            <a:ext cx="6096000" cy="521970"/>
          </a:xfrm>
          <a:prstGeom prst="rect">
            <a:avLst/>
          </a:prstGeom>
          <a:noFill/>
        </p:spPr>
        <p:txBody>
          <a:bodyPr wrap="square" rtlCol="0" anchor="t">
            <a:spAutoFit/>
          </a:bodyPr>
          <a:p>
            <a:r>
              <a:rPr lang="en-US" sz="2800">
                <a:sym typeface="+mn-ea"/>
              </a:rPr>
              <a:t>End-to-end migration latency: </a:t>
            </a:r>
            <a:r>
              <a:rPr lang="en-US" sz="2800" b="1">
                <a:sym typeface="+mn-ea"/>
              </a:rPr>
              <a:t>4.4</a:t>
            </a:r>
            <a:r>
              <a:rPr lang="en-US" sz="2800">
                <a:sym typeface="+mn-ea"/>
              </a:rPr>
              <a:t>ms</a:t>
            </a:r>
            <a:endParaRPr lang="en-US" altLang="en-US" sz="2800">
              <a:sym typeface="+mn-ea"/>
            </a:endParaRPr>
          </a:p>
        </p:txBody>
      </p:sp>
      <p:sp>
        <p:nvSpPr>
          <p:cNvPr id="6" name="文本框 5"/>
          <p:cNvSpPr txBox="1"/>
          <p:nvPr/>
        </p:nvSpPr>
        <p:spPr>
          <a:xfrm>
            <a:off x="8400415" y="5516880"/>
            <a:ext cx="4064000" cy="368300"/>
          </a:xfrm>
          <a:prstGeom prst="rect">
            <a:avLst/>
          </a:prstGeom>
          <a:noFill/>
        </p:spPr>
        <p:txBody>
          <a:bodyPr wrap="square" rtlCol="0">
            <a:spAutoFit/>
          </a:bodyPr>
          <a:p>
            <a:r>
              <a:rPr lang="en-US" altLang="zh-CN"/>
              <a:t>Latency breakdown</a:t>
            </a:r>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Necessities for TLS Connection Migration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3933825" y="2541905"/>
            <a:ext cx="544195" cy="441325"/>
            <a:chOff x="6878" y="7100"/>
            <a:chExt cx="2250" cy="2025"/>
          </a:xfrm>
        </p:grpSpPr>
        <p:sp>
          <p:nvSpPr>
            <p:cNvPr id="24" name="Rounded Rectangle 23"/>
            <p:cNvSpPr/>
            <p:nvPr/>
          </p:nvSpPr>
          <p:spPr>
            <a:xfrm>
              <a:off x="6878" y="7100"/>
              <a:ext cx="2250" cy="1379"/>
            </a:xfrm>
            <a:prstGeom prst="roundRect">
              <a:avLst>
                <a:gd name="adj" fmla="val 8696"/>
              </a:avLst>
            </a:prstGeom>
            <a:solidFill>
              <a:srgbClr val="EAF3FA"/>
            </a:solidFill>
            <a:ln w="9525">
              <a:solidFill>
                <a:srgbClr val="6296B5"/>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25" name="Rectangles 24"/>
            <p:cNvSpPr/>
            <p:nvPr/>
          </p:nvSpPr>
          <p:spPr>
            <a:xfrm>
              <a:off x="7193" y="7400"/>
              <a:ext cx="1620" cy="134"/>
            </a:xfrm>
            <a:prstGeom prst="rect">
              <a:avLst/>
            </a:prstGeom>
            <a:solidFill>
              <a:srgbClr val="6296B5"/>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FFFFFF"/>
                </a:solidFill>
                <a:effectLst/>
                <a:uFillTx/>
                <a:latin typeface="Arial" panose="020B0604020202020204"/>
              </a:endParaRPr>
            </a:p>
          </p:txBody>
        </p:sp>
        <p:sp>
          <p:nvSpPr>
            <p:cNvPr id="26" name="Rectangles 25"/>
            <p:cNvSpPr/>
            <p:nvPr/>
          </p:nvSpPr>
          <p:spPr>
            <a:xfrm>
              <a:off x="7193" y="7700"/>
              <a:ext cx="1124" cy="134"/>
            </a:xfrm>
            <a:prstGeom prst="rect">
              <a:avLst/>
            </a:prstGeom>
            <a:solidFill>
              <a:srgbClr val="9FC4D7"/>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000000"/>
                </a:solidFill>
                <a:effectLst/>
                <a:uFillTx/>
                <a:latin typeface="Arial" panose="020B0604020202020204"/>
              </a:endParaRPr>
            </a:p>
          </p:txBody>
        </p:sp>
        <p:sp>
          <p:nvSpPr>
            <p:cNvPr id="27" name="Rectangles 26"/>
            <p:cNvSpPr/>
            <p:nvPr/>
          </p:nvSpPr>
          <p:spPr>
            <a:xfrm>
              <a:off x="7193" y="8000"/>
              <a:ext cx="1425" cy="134"/>
            </a:xfrm>
            <a:prstGeom prst="rect">
              <a:avLst/>
            </a:prstGeom>
            <a:solidFill>
              <a:srgbClr val="9FC4D7"/>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000000"/>
                </a:solidFill>
                <a:effectLst/>
                <a:uFillTx/>
                <a:latin typeface="Arial" panose="020B0604020202020204"/>
              </a:endParaRPr>
            </a:p>
          </p:txBody>
        </p:sp>
        <p:sp>
          <p:nvSpPr>
            <p:cNvPr id="28" name="Straight Connector 27"/>
            <p:cNvSpPr/>
            <p:nvPr/>
          </p:nvSpPr>
          <p:spPr>
            <a:xfrm>
              <a:off x="8003" y="8480"/>
              <a:ext cx="1" cy="525"/>
            </a:xfrm>
            <a:prstGeom prst="line">
              <a:avLst/>
            </a:prstGeom>
            <a:ln w="28575">
              <a:solidFill>
                <a:srgbClr val="777777"/>
              </a:solidFill>
              <a:round/>
            </a:ln>
          </p:spPr>
          <p:style>
            <a:lnRef idx="0">
              <a:srgbClr val="FFFFFF"/>
            </a:lnRef>
            <a:fillRef idx="0">
              <a:srgbClr val="FFFFFF"/>
            </a:fillRef>
            <a:effectRef idx="0">
              <a:srgbClr val="FFFFFF"/>
            </a:effectRef>
            <a:fontRef idx="minor"/>
          </p:style>
          <p:txBody>
            <a:bodyPr lIns="90000" tIns="45000" rIns="90000" bIns="45000" anchor="t" anchorCtr="1">
              <a:noAutofit/>
            </a:bodyPr>
            <a:p>
              <a:endParaRPr lang="en-US" sz="1800" b="0" u="none" strike="noStrike">
                <a:solidFill>
                  <a:srgbClr val="000000"/>
                </a:solidFill>
                <a:effectLst/>
                <a:uFillTx/>
                <a:latin typeface="Arial" panose="020B0604020202020204"/>
              </a:endParaRPr>
            </a:p>
          </p:txBody>
        </p:sp>
        <p:sp>
          <p:nvSpPr>
            <p:cNvPr id="29" name="Rectangles 28"/>
            <p:cNvSpPr/>
            <p:nvPr/>
          </p:nvSpPr>
          <p:spPr>
            <a:xfrm>
              <a:off x="7403" y="8975"/>
              <a:ext cx="1200" cy="150"/>
            </a:xfrm>
            <a:prstGeom prst="rect">
              <a:avLst/>
            </a:prstGeom>
            <a:solidFill>
              <a:srgbClr val="777777"/>
            </a:solidFill>
            <a:ln w="0">
              <a:noFill/>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FFFFFF"/>
                </a:solidFill>
                <a:effectLst/>
                <a:uFillTx/>
                <a:latin typeface="Arial" panose="020B0604020202020204"/>
              </a:endParaRPr>
            </a:p>
          </p:txBody>
        </p:sp>
      </p:grpSp>
      <p:sp>
        <p:nvSpPr>
          <p:cNvPr id="30" name="Text Box 29"/>
          <p:cNvSpPr txBox="1"/>
          <p:nvPr/>
        </p:nvSpPr>
        <p:spPr>
          <a:xfrm>
            <a:off x="3832860" y="2203450"/>
            <a:ext cx="729615" cy="306705"/>
          </a:xfrm>
          <a:prstGeom prst="rect">
            <a:avLst/>
          </a:prstGeom>
          <a:noFill/>
        </p:spPr>
        <p:txBody>
          <a:bodyPr wrap="none" rtlCol="0">
            <a:spAutoFit/>
          </a:bodyPr>
          <a:p>
            <a:r>
              <a:rPr lang="en-US" sz="1400"/>
              <a:t>Clients</a:t>
            </a:r>
            <a:endParaRPr lang="en-US" sz="1400"/>
          </a:p>
        </p:txBody>
      </p:sp>
      <p:sp>
        <p:nvSpPr>
          <p:cNvPr id="31" name="Rounded Rectangle 30"/>
          <p:cNvSpPr/>
          <p:nvPr/>
        </p:nvSpPr>
        <p:spPr>
          <a:xfrm>
            <a:off x="5567680" y="2506980"/>
            <a:ext cx="642620" cy="361315"/>
          </a:xfrm>
          <a:prstGeom prst="roundRect">
            <a:avLst>
              <a:gd name="adj" fmla="val 13793"/>
            </a:avLst>
          </a:prstGeom>
          <a:solidFill>
            <a:srgbClr val="E8F2EA"/>
          </a:solidFill>
          <a:ln w="9525">
            <a:solidFill>
              <a:srgbClr val="6BAA72"/>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2" name="Text Box 31"/>
          <p:cNvSpPr txBox="1"/>
          <p:nvPr/>
        </p:nvSpPr>
        <p:spPr>
          <a:xfrm>
            <a:off x="5416550" y="1820545"/>
            <a:ext cx="944245" cy="521970"/>
          </a:xfrm>
          <a:prstGeom prst="rect">
            <a:avLst/>
          </a:prstGeom>
          <a:noFill/>
        </p:spPr>
        <p:txBody>
          <a:bodyPr wrap="none" rtlCol="0">
            <a:spAutoFit/>
          </a:bodyPr>
          <a:p>
            <a:pPr algn="ctr"/>
            <a:r>
              <a:rPr lang="en-US" sz="1400"/>
              <a:t>Front-end</a:t>
            </a:r>
            <a:endParaRPr lang="en-US" sz="1400"/>
          </a:p>
          <a:p>
            <a:pPr algn="ctr"/>
            <a:r>
              <a:rPr lang="en-US" sz="1400"/>
              <a:t>L7-NF</a:t>
            </a:r>
            <a:endParaRPr lang="en-US" sz="1400"/>
          </a:p>
        </p:txBody>
      </p:sp>
      <p:sp>
        <p:nvSpPr>
          <p:cNvPr id="33" name="Rounded Rectangle 32"/>
          <p:cNvSpPr/>
          <p:nvPr/>
        </p:nvSpPr>
        <p:spPr>
          <a:xfrm>
            <a:off x="7539990" y="204279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4" name="Text Box 33"/>
          <p:cNvSpPr txBox="1"/>
          <p:nvPr/>
        </p:nvSpPr>
        <p:spPr>
          <a:xfrm>
            <a:off x="7339648" y="1388745"/>
            <a:ext cx="981075" cy="521970"/>
          </a:xfrm>
          <a:prstGeom prst="rect">
            <a:avLst/>
          </a:prstGeom>
          <a:noFill/>
        </p:spPr>
        <p:txBody>
          <a:bodyPr wrap="none" rtlCol="0">
            <a:spAutoFit/>
          </a:bodyPr>
          <a:p>
            <a:pPr algn="ctr"/>
            <a:r>
              <a:rPr lang="en-US" sz="1400"/>
              <a:t>Back-end </a:t>
            </a:r>
            <a:endParaRPr lang="en-US" sz="1400"/>
          </a:p>
          <a:p>
            <a:pPr algn="ctr"/>
            <a:r>
              <a:rPr lang="en-US" sz="1400"/>
              <a:t>Server</a:t>
            </a:r>
            <a:endParaRPr lang="en-US" sz="1400"/>
          </a:p>
        </p:txBody>
      </p:sp>
      <p:cxnSp>
        <p:nvCxnSpPr>
          <p:cNvPr id="35" name="Straight Connector 34"/>
          <p:cNvCxnSpPr/>
          <p:nvPr/>
        </p:nvCxnSpPr>
        <p:spPr>
          <a:xfrm flipV="1">
            <a:off x="4478020" y="2687955"/>
            <a:ext cx="1089660" cy="444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endCxn id="33" idx="1"/>
          </p:cNvCxnSpPr>
          <p:nvPr/>
        </p:nvCxnSpPr>
        <p:spPr>
          <a:xfrm flipV="1">
            <a:off x="6210300" y="2228850"/>
            <a:ext cx="1329690" cy="45910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7539990" y="249618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8" name="Rounded Rectangle 37"/>
          <p:cNvSpPr/>
          <p:nvPr/>
        </p:nvSpPr>
        <p:spPr>
          <a:xfrm>
            <a:off x="7539990" y="297878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cxnSp>
        <p:nvCxnSpPr>
          <p:cNvPr id="39" name="Straight Connector 38"/>
          <p:cNvCxnSpPr>
            <a:endCxn id="37" idx="1"/>
          </p:cNvCxnSpPr>
          <p:nvPr/>
        </p:nvCxnSpPr>
        <p:spPr>
          <a:xfrm flipV="1">
            <a:off x="6210300" y="2682240"/>
            <a:ext cx="1329690" cy="10160"/>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endCxn id="38" idx="1"/>
          </p:cNvCxnSpPr>
          <p:nvPr/>
        </p:nvCxnSpPr>
        <p:spPr>
          <a:xfrm>
            <a:off x="6210300" y="2701925"/>
            <a:ext cx="1329690" cy="46291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5035550" y="2732405"/>
            <a:ext cx="32385" cy="27305"/>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530725" y="2727325"/>
            <a:ext cx="100584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4455160" y="26892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3" name="Oval 72"/>
          <p:cNvSpPr/>
          <p:nvPr/>
        </p:nvSpPr>
        <p:spPr>
          <a:xfrm>
            <a:off x="5536565" y="26892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1" name="Oval 80"/>
          <p:cNvSpPr/>
          <p:nvPr/>
        </p:nvSpPr>
        <p:spPr>
          <a:xfrm>
            <a:off x="6188075" y="27273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82" name="Straight Connector 81"/>
          <p:cNvCxnSpPr>
            <a:stCxn id="81" idx="6"/>
            <a:endCxn id="83" idx="1"/>
          </p:cNvCxnSpPr>
          <p:nvPr/>
        </p:nvCxnSpPr>
        <p:spPr>
          <a:xfrm>
            <a:off x="6263640" y="2765425"/>
            <a:ext cx="1250950" cy="43434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3" name="Oval 82"/>
          <p:cNvSpPr/>
          <p:nvPr/>
        </p:nvSpPr>
        <p:spPr>
          <a:xfrm>
            <a:off x="7503795" y="3188970"/>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4" name="Text Box 83"/>
          <p:cNvSpPr txBox="1"/>
          <p:nvPr/>
        </p:nvSpPr>
        <p:spPr>
          <a:xfrm>
            <a:off x="4459605" y="2764790"/>
            <a:ext cx="1115060" cy="275590"/>
          </a:xfrm>
          <a:prstGeom prst="rect">
            <a:avLst/>
          </a:prstGeom>
          <a:noFill/>
        </p:spPr>
        <p:txBody>
          <a:bodyPr wrap="none" rtlCol="0">
            <a:spAutoFit/>
          </a:bodyPr>
          <a:p>
            <a:r>
              <a:rPr lang="en-US" sz="1200">
                <a:solidFill>
                  <a:schemeClr val="accent2"/>
                </a:solidFill>
              </a:rPr>
              <a:t>TLS connection</a:t>
            </a:r>
            <a:endParaRPr lang="en-US" sz="1200">
              <a:solidFill>
                <a:schemeClr val="accent2"/>
              </a:solidFill>
            </a:endParaRPr>
          </a:p>
        </p:txBody>
      </p:sp>
      <p:sp>
        <p:nvSpPr>
          <p:cNvPr id="5" name="文本框 4"/>
          <p:cNvSpPr txBox="1"/>
          <p:nvPr/>
        </p:nvSpPr>
        <p:spPr>
          <a:xfrm>
            <a:off x="4401820" y="1002665"/>
            <a:ext cx="4064000" cy="368300"/>
          </a:xfrm>
          <a:prstGeom prst="rect">
            <a:avLst/>
          </a:prstGeom>
          <a:noFill/>
        </p:spPr>
        <p:txBody>
          <a:bodyPr wrap="square" rtlCol="0">
            <a:spAutoFit/>
          </a:bodyPr>
          <a:p>
            <a:r>
              <a:rPr lang="en-US" altLang="zh-CN" i="1"/>
              <a:t>Cloud Infrastructure Overview</a:t>
            </a:r>
            <a:endParaRPr lang="en-US" altLang="zh-CN" i="1"/>
          </a:p>
        </p:txBody>
      </p:sp>
      <p:pic>
        <p:nvPicPr>
          <p:cNvPr id="4" name="图片 3"/>
          <p:cNvPicPr>
            <a:picLocks noChangeAspect="1"/>
          </p:cNvPicPr>
          <p:nvPr/>
        </p:nvPicPr>
        <p:blipFill>
          <a:blip r:embed="rId1"/>
          <a:stretch>
            <a:fillRect/>
          </a:stretch>
        </p:blipFill>
        <p:spPr>
          <a:xfrm>
            <a:off x="5639435" y="2924810"/>
            <a:ext cx="487045" cy="4533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Preliminary Evaluation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custDataLst>
              <p:tags r:id="rId1"/>
            </p:custDataLst>
          </p:nvPr>
        </p:nvPicPr>
        <p:blipFill>
          <a:blip r:embed="rId2"/>
          <a:stretch>
            <a:fillRect/>
          </a:stretch>
        </p:blipFill>
        <p:spPr>
          <a:xfrm>
            <a:off x="1875155" y="3502025"/>
            <a:ext cx="3431540" cy="2688590"/>
          </a:xfrm>
          <a:prstGeom prst="rect">
            <a:avLst/>
          </a:prstGeom>
        </p:spPr>
      </p:pic>
      <p:pic>
        <p:nvPicPr>
          <p:cNvPr id="12" name="Picture 11"/>
          <p:cNvPicPr>
            <a:picLocks noChangeAspect="1"/>
          </p:cNvPicPr>
          <p:nvPr>
            <p:custDataLst>
              <p:tags r:id="rId3"/>
            </p:custDataLst>
          </p:nvPr>
        </p:nvPicPr>
        <p:blipFill>
          <a:blip r:embed="rId4"/>
          <a:stretch>
            <a:fillRect/>
          </a:stretch>
        </p:blipFill>
        <p:spPr>
          <a:xfrm>
            <a:off x="6433185" y="3612515"/>
            <a:ext cx="3618865" cy="2590165"/>
          </a:xfrm>
          <a:prstGeom prst="rect">
            <a:avLst/>
          </a:prstGeom>
        </p:spPr>
      </p:pic>
      <p:sp>
        <p:nvSpPr>
          <p:cNvPr id="3" name="文本框 2"/>
          <p:cNvSpPr txBox="1"/>
          <p:nvPr/>
        </p:nvSpPr>
        <p:spPr>
          <a:xfrm>
            <a:off x="3503930" y="1196975"/>
            <a:ext cx="5310505" cy="521970"/>
          </a:xfrm>
          <a:prstGeom prst="rect">
            <a:avLst/>
          </a:prstGeom>
          <a:noFill/>
        </p:spPr>
        <p:txBody>
          <a:bodyPr wrap="square" rtlCol="0">
            <a:spAutoFit/>
          </a:bodyPr>
          <a:p>
            <a:r>
              <a:rPr lang="en-US" altLang="zh-CN" sz="2800"/>
              <a:t>Network Performance Implications</a:t>
            </a:r>
            <a:endParaRPr lang="en-US" altLang="zh-CN" sz="2800"/>
          </a:p>
        </p:txBody>
      </p:sp>
      <p:sp>
        <p:nvSpPr>
          <p:cNvPr id="5" name="Text Box 4"/>
          <p:cNvSpPr txBox="1"/>
          <p:nvPr/>
        </p:nvSpPr>
        <p:spPr>
          <a:xfrm>
            <a:off x="1271905" y="2256155"/>
            <a:ext cx="4801870" cy="1315720"/>
          </a:xfrm>
          <a:prstGeom prst="rect">
            <a:avLst/>
          </a:prstGeom>
          <a:noFill/>
        </p:spPr>
        <p:txBody>
          <a:bodyPr wrap="square" rtlCol="0">
            <a:noAutofit/>
          </a:bodyPr>
          <a:p>
            <a:pPr algn="l"/>
            <a:endParaRPr lang="en-US" sz="2400" b="1"/>
          </a:p>
          <a:p>
            <a:pPr indent="0" algn="ctr">
              <a:buFont typeface="Arial" panose="020B0604020202020204" pitchFamily="34" charset="0"/>
              <a:buNone/>
            </a:pPr>
            <a:r>
              <a:rPr lang="en-US" altLang="zh-CN" sz="2400"/>
              <a:t>A </a:t>
            </a:r>
            <a:r>
              <a:rPr lang="en-US" altLang="zh-CN" sz="2400" b="1">
                <a:solidFill>
                  <a:schemeClr val="accent2"/>
                </a:solidFill>
              </a:rPr>
              <a:t>4.5</a:t>
            </a:r>
            <a:r>
              <a:rPr lang="en-US" altLang="zh-CN" sz="2400"/>
              <a:t>ms spike </a:t>
            </a:r>
            <a:endParaRPr lang="en-US" altLang="zh-CN" sz="2400"/>
          </a:p>
          <a:p>
            <a:pPr indent="0" algn="ctr">
              <a:buFont typeface="Arial" panose="020B0604020202020204" pitchFamily="34" charset="0"/>
              <a:buNone/>
            </a:pPr>
            <a:r>
              <a:rPr lang="en-US" altLang="zh-CN" sz="2400">
                <a:solidFill>
                  <a:schemeClr val="accent6"/>
                </a:solidFill>
              </a:rPr>
              <a:t>No RTO</a:t>
            </a:r>
            <a:r>
              <a:rPr lang="en-US" altLang="zh-CN" sz="2400">
                <a:solidFill>
                  <a:schemeClr val="tx1"/>
                </a:solidFill>
              </a:rPr>
              <a:t> (</a:t>
            </a:r>
            <a:r>
              <a:rPr lang="en-US" altLang="zh-CN" sz="2400"/>
              <a:t>200ms)</a:t>
            </a:r>
            <a:endParaRPr lang="en-US" altLang="zh-CN" sz="2400"/>
          </a:p>
          <a:p>
            <a:endParaRPr lang="en-US" sz="2400"/>
          </a:p>
        </p:txBody>
      </p:sp>
      <p:sp>
        <p:nvSpPr>
          <p:cNvPr id="9" name="圆角矩形 8"/>
          <p:cNvSpPr/>
          <p:nvPr/>
        </p:nvSpPr>
        <p:spPr>
          <a:xfrm>
            <a:off x="1565275" y="2204720"/>
            <a:ext cx="4215765" cy="4044315"/>
          </a:xfrm>
          <a:prstGeom prst="roundRect">
            <a:avLst/>
          </a:prstGeom>
          <a:noFill/>
          <a:ln w="28575" cmpd="sng">
            <a:solidFill>
              <a:schemeClr val="accent2">
                <a:lumMod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4" name="矩形 3"/>
          <p:cNvSpPr/>
          <p:nvPr/>
        </p:nvSpPr>
        <p:spPr>
          <a:xfrm>
            <a:off x="2999740" y="1917065"/>
            <a:ext cx="1413510" cy="600710"/>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rPr>
              <a:t>Latency</a:t>
            </a:r>
            <a:endParaRPr lang="en-US" altLang="zh-CN" sz="2400" b="1">
              <a:solidFill>
                <a:schemeClr val="tx1"/>
              </a:solidFill>
            </a:endParaRPr>
          </a:p>
        </p:txBody>
      </p:sp>
      <p:sp>
        <p:nvSpPr>
          <p:cNvPr id="7" name="圆角矩形 6"/>
          <p:cNvSpPr/>
          <p:nvPr/>
        </p:nvSpPr>
        <p:spPr>
          <a:xfrm>
            <a:off x="6176010" y="2205355"/>
            <a:ext cx="4254500" cy="4044315"/>
          </a:xfrm>
          <a:prstGeom prst="roundRect">
            <a:avLst/>
          </a:prstGeom>
          <a:noFill/>
          <a:ln w="28575" cmpd="sng">
            <a:solidFill>
              <a:schemeClr val="accent2">
                <a:lumMod val="50000"/>
              </a:schemeClr>
            </a:solidFill>
            <a:prstDash val="solid"/>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矩形 12"/>
          <p:cNvSpPr/>
          <p:nvPr/>
        </p:nvSpPr>
        <p:spPr>
          <a:xfrm>
            <a:off x="7310120" y="1917065"/>
            <a:ext cx="1784985" cy="600710"/>
          </a:xfrm>
          <a:prstGeom prst="rect">
            <a:avLst/>
          </a:prstGeom>
          <a:solidFill>
            <a:schemeClr val="bg1"/>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solidFill>
                  <a:schemeClr val="tx1"/>
                </a:solidFill>
              </a:rPr>
              <a:t>Throughput</a:t>
            </a:r>
            <a:endParaRPr lang="en-US" altLang="zh-CN" sz="2400" b="1">
              <a:solidFill>
                <a:schemeClr val="tx1"/>
              </a:solidFill>
            </a:endParaRPr>
          </a:p>
        </p:txBody>
      </p:sp>
      <p:sp>
        <p:nvSpPr>
          <p:cNvPr id="16" name="Text Box 4"/>
          <p:cNvSpPr txBox="1"/>
          <p:nvPr/>
        </p:nvSpPr>
        <p:spPr>
          <a:xfrm>
            <a:off x="6672580" y="2420620"/>
            <a:ext cx="4801870" cy="1315720"/>
          </a:xfrm>
          <a:prstGeom prst="rect">
            <a:avLst/>
          </a:prstGeom>
          <a:noFill/>
        </p:spPr>
        <p:txBody>
          <a:bodyPr wrap="square" rtlCol="0">
            <a:noAutofit/>
          </a:bodyPr>
          <a:p>
            <a:pPr algn="l"/>
            <a:endParaRPr lang="en-US" sz="2400" b="1"/>
          </a:p>
          <a:p>
            <a:r>
              <a:rPr lang="en-US" altLang="zh-CN" sz="2400"/>
              <a:t>Only drop during migration</a:t>
            </a:r>
            <a:endParaRPr lang="en-US"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 name="Rectangles 43"/>
          <p:cNvSpPr>
            <a:spLocks noGrp="1"/>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lstStyle/>
          <a:p>
            <a:pPr>
              <a:lnSpc>
                <a:spcPct val="100000"/>
              </a:lnSpc>
              <a:buNone/>
            </a:pPr>
            <a:r>
              <a:rPr sz="2400" b="1" u="none">
                <a:solidFill>
                  <a:srgbClr val="000000"/>
                </a:solidFill>
                <a:latin typeface="Arial" panose="020B0604020202020204"/>
                <a:ea typeface="Arial" panose="020B0604020202020204"/>
                <a:cs typeface="Arial" panose="020B0604020202020204"/>
              </a:rPr>
              <a:t>In-progress Work</a:t>
            </a:r>
            <a:endParaRPr sz="2400" b="1" u="none">
              <a:solidFill>
                <a:srgbClr val="000000"/>
              </a:solidFill>
              <a:latin typeface="Arial" panose="020B0604020202020204"/>
              <a:ea typeface="Arial" panose="020B0604020202020204"/>
              <a:cs typeface="Arial" panose="020B0604020202020204"/>
            </a:endParaRPr>
          </a:p>
        </p:txBody>
      </p:sp>
      <p:sp>
        <p:nvSpPr>
          <p:cNvPr id="2" name="Straight Connector 1"/>
          <p:cNvSpPr>
            <a:spLocks noGrp="1"/>
          </p:cNvSpPr>
          <p:nvPr/>
        </p:nv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sp>
      <p:sp>
        <p:nvSpPr>
          <p:cNvPr id="111" name="Rectangles 110"/>
          <p:cNvSpPr>
            <a:spLocks noGrp="1"/>
          </p:cNvSpPr>
          <p:nvPr/>
        </p:nvSpPr>
        <p:spPr>
          <a:xfrm>
            <a:off x="1143000" y="5457960"/>
            <a:ext cx="9905760" cy="4377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lstStyle/>
          <a:p>
            <a:pPr algn="ctr">
              <a:lnSpc>
                <a:spcPct val="100000"/>
              </a:lnSpc>
              <a:buNone/>
            </a:pPr>
            <a:r>
              <a:rPr sz="1950" b="1" u="none">
                <a:solidFill>
                  <a:srgbClr val="FFFFFF"/>
                </a:solidFill>
                <a:latin typeface="Calibri" panose="020F0502020204030204"/>
                <a:ea typeface="Calibri" panose="020F0502020204030204"/>
                <a:cs typeface="Calibri" panose="020F0502020204030204"/>
              </a:rPr>
              <a:t>Toward a deployable migration substrate for diverse, large-scale services</a:t>
            </a:r>
            <a:endParaRPr sz="1950" b="1" u="none">
              <a:solidFill>
                <a:srgbClr val="FFFFFF"/>
              </a:solidFill>
              <a:latin typeface="Calibri" panose="020F0502020204030204"/>
              <a:ea typeface="Calibri" panose="020F0502020204030204"/>
              <a:cs typeface="Calibri" panose="020F0502020204030204"/>
            </a:endParaRPr>
          </a:p>
        </p:txBody>
      </p:sp>
      <p:sp>
        <p:nvSpPr>
          <p:cNvPr id="17" name="Text Box 16"/>
          <p:cNvSpPr>
            <a:spLocks noGrp="1"/>
          </p:cNvSpPr>
          <p:nvPr/>
        </p:nvSpPr>
        <p:spPr>
          <a:xfrm>
            <a:off x="876300" y="1196975"/>
            <a:ext cx="8943975" cy="5294630"/>
          </a:xfrm>
          <a:prstGeom prst="rect">
            <a:avLst/>
          </a:prstGeom>
          <a:noFill/>
        </p:spPr>
        <p:txBody>
          <a:bodyPr wrap="square">
            <a:noAutofit/>
          </a:bodyPr>
          <a:lstStyle/>
          <a:p>
            <a:pPr>
              <a:spcAft>
                <a:spcPts val="5"/>
              </a:spcAft>
              <a:defRPr sz="1500">
                <a:solidFill>
                  <a:srgbClr val="222222"/>
                </a:solidFill>
              </a:defRPr>
            </a:pPr>
            <a:r>
              <a:rPr sz="2400" b="1">
                <a:solidFill>
                  <a:srgbClr val="222222"/>
                </a:solidFill>
              </a:rPr>
              <a:t>01   </a:t>
            </a:r>
            <a:r>
              <a:rPr sz="2400" b="1">
                <a:solidFill>
                  <a:srgbClr val="222222"/>
                </a:solidFill>
              </a:rPr>
              <a:t>Extend protocol compatibility</a:t>
            </a:r>
            <a:endParaRPr sz="2400" b="1">
              <a:solidFill>
                <a:srgbClr val="222222"/>
              </a:solidFill>
            </a:endParaRPr>
          </a:p>
          <a:p>
            <a:pPr marL="0" indent="457200">
              <a:defRPr sz="1500">
                <a:solidFill>
                  <a:srgbClr val="222222"/>
                </a:solidFill>
              </a:defRPr>
            </a:pPr>
            <a:r>
              <a:rPr sz="2400">
                <a:solidFill>
                  <a:srgbClr val="222222"/>
                </a:solidFill>
              </a:rPr>
              <a:t>Support legacy TLS 1.2 and stateful </a:t>
            </a:r>
            <a:r>
              <a:rPr lang="en-US" sz="2400">
                <a:solidFill>
                  <a:srgbClr val="222222"/>
                </a:solidFill>
              </a:rPr>
              <a:t>L7 </a:t>
            </a:r>
            <a:r>
              <a:rPr sz="2400">
                <a:solidFill>
                  <a:srgbClr val="222222"/>
                </a:solidFill>
              </a:rPr>
              <a:t>protocols</a:t>
            </a:r>
            <a:r>
              <a:rPr lang="en-US" sz="2400">
                <a:solidFill>
                  <a:srgbClr val="222222"/>
                </a:solidFill>
              </a:rPr>
              <a:t>, such as </a:t>
            </a:r>
            <a:r>
              <a:rPr sz="2400">
                <a:solidFill>
                  <a:srgbClr val="222222"/>
                </a:solidFill>
              </a:rPr>
              <a:t>MQTT, RTMP, WebSocket, and HTTP/</a:t>
            </a:r>
            <a:r>
              <a:rPr lang="en-US" sz="2400">
                <a:solidFill>
                  <a:srgbClr val="222222"/>
                </a:solidFill>
              </a:rPr>
              <a:t>2</a:t>
            </a:r>
            <a:r>
              <a:rPr sz="2400">
                <a:solidFill>
                  <a:srgbClr val="222222"/>
                </a:solidFill>
              </a:rPr>
              <a:t>.</a:t>
            </a:r>
            <a:endParaRPr sz="2400">
              <a:solidFill>
                <a:srgbClr val="222222"/>
              </a:solidFill>
            </a:endParaRPr>
          </a:p>
          <a:p>
            <a:pPr marL="0" indent="457200">
              <a:defRPr sz="1500">
                <a:solidFill>
                  <a:srgbClr val="222222"/>
                </a:solidFill>
              </a:defRPr>
            </a:pPr>
            <a:endParaRPr sz="2400">
              <a:solidFill>
                <a:srgbClr val="222222"/>
              </a:solidFill>
            </a:endParaRPr>
          </a:p>
          <a:p>
            <a:pPr>
              <a:spcAft>
                <a:spcPts val="5"/>
              </a:spcAft>
              <a:defRPr sz="1500">
                <a:solidFill>
                  <a:srgbClr val="222222"/>
                </a:solidFill>
              </a:defRPr>
            </a:pPr>
            <a:r>
              <a:rPr sz="2400" b="1">
                <a:solidFill>
                  <a:srgbClr val="222222"/>
                </a:solidFill>
              </a:rPr>
              <a:t>02   </a:t>
            </a:r>
            <a:r>
              <a:rPr sz="2400" b="1">
                <a:solidFill>
                  <a:srgbClr val="222222"/>
                </a:solidFill>
              </a:rPr>
              <a:t>Scale concurrent migrations</a:t>
            </a:r>
            <a:endParaRPr sz="2400" b="1">
              <a:solidFill>
                <a:srgbClr val="222222"/>
              </a:solidFill>
            </a:endParaRPr>
          </a:p>
          <a:p>
            <a:pPr marL="0" indent="457200">
              <a:defRPr sz="1500">
                <a:solidFill>
                  <a:srgbClr val="222222"/>
                </a:solidFill>
              </a:defRPr>
            </a:pPr>
            <a:r>
              <a:rPr sz="2400">
                <a:solidFill>
                  <a:srgbClr val="222222"/>
                </a:solidFill>
              </a:rPr>
              <a:t>Optimize</a:t>
            </a:r>
            <a:r>
              <a:rPr lang="en-US" sz="2400">
                <a:solidFill>
                  <a:srgbClr val="222222"/>
                </a:solidFill>
              </a:rPr>
              <a:t> control plane</a:t>
            </a:r>
            <a:r>
              <a:rPr sz="2400">
                <a:solidFill>
                  <a:srgbClr val="222222"/>
                </a:solidFill>
              </a:rPr>
              <a:t> coordination for production-scale migration batches.</a:t>
            </a:r>
            <a:endParaRPr sz="2400">
              <a:solidFill>
                <a:srgbClr val="222222"/>
              </a:solidFill>
            </a:endParaRPr>
          </a:p>
          <a:p>
            <a:pPr marL="0" indent="457200">
              <a:defRPr sz="1500">
                <a:solidFill>
                  <a:srgbClr val="222222"/>
                </a:solidFill>
              </a:defRPr>
            </a:pPr>
            <a:endParaRPr sz="2400">
              <a:solidFill>
                <a:srgbClr val="222222"/>
              </a:solidFill>
            </a:endParaRPr>
          </a:p>
          <a:p>
            <a:pPr>
              <a:spcAft>
                <a:spcPts val="5"/>
              </a:spcAft>
              <a:defRPr sz="1500">
                <a:solidFill>
                  <a:srgbClr val="222222"/>
                </a:solidFill>
              </a:defRPr>
            </a:pPr>
            <a:r>
              <a:rPr sz="2400" b="1">
                <a:solidFill>
                  <a:srgbClr val="222222"/>
                </a:solidFill>
              </a:rPr>
              <a:t>03   </a:t>
            </a:r>
            <a:r>
              <a:rPr sz="2400" b="1">
                <a:solidFill>
                  <a:srgbClr val="222222"/>
                </a:solidFill>
              </a:rPr>
              <a:t>Add failure-safe rollback</a:t>
            </a:r>
            <a:endParaRPr sz="2400" b="1">
              <a:solidFill>
                <a:srgbClr val="222222"/>
              </a:solidFill>
            </a:endParaRPr>
          </a:p>
          <a:p>
            <a:pPr marL="0" indent="457200">
              <a:defRPr sz="1500">
                <a:solidFill>
                  <a:srgbClr val="222222"/>
                </a:solidFill>
              </a:defRPr>
            </a:pPr>
            <a:r>
              <a:rPr sz="2400">
                <a:solidFill>
                  <a:srgbClr val="222222"/>
                </a:solidFill>
              </a:rPr>
              <a:t>Detect anomalies and restore the pre-migration state</a:t>
            </a:r>
            <a:r>
              <a:rPr lang="en-US" sz="2400">
                <a:solidFill>
                  <a:srgbClr val="222222"/>
                </a:solidFill>
              </a:rPr>
              <a:t> </a:t>
            </a:r>
            <a:r>
              <a:rPr sz="2400">
                <a:solidFill>
                  <a:srgbClr val="222222"/>
                </a:solidFill>
              </a:rPr>
              <a:t>without interrupting the connection.</a:t>
            </a:r>
            <a:endParaRPr sz="2400">
              <a:solidFill>
                <a:srgbClr val="22222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Conclusion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1127760" y="1988820"/>
            <a:ext cx="9422765" cy="4030980"/>
          </a:xfrm>
          <a:prstGeom prst="rect">
            <a:avLst/>
          </a:prstGeom>
          <a:noFill/>
        </p:spPr>
        <p:txBody>
          <a:bodyPr wrap="square" rtlCol="0">
            <a:spAutoFit/>
          </a:bodyPr>
          <a:p>
            <a:pPr marL="342900" indent="-342900">
              <a:buAutoNum type="arabicPeriod"/>
            </a:pPr>
            <a:r>
              <a:rPr lang="en-US" altLang="zh-CN" sz="2800" b="1"/>
              <a:t>  Zero-Loss Handover:</a:t>
            </a:r>
            <a:endParaRPr lang="en-US" altLang="zh-CN" sz="2800" b="1"/>
          </a:p>
          <a:p>
            <a:pPr marL="742950" lvl="1" indent="-285750">
              <a:buFont typeface="Arial" panose="020B0604020202020204" pitchFamily="34" charset="0"/>
              <a:buChar char="•"/>
            </a:pPr>
            <a:r>
              <a:rPr lang="en-US" altLang="zh-CN" sz="2400"/>
              <a:t>In-flight packets arriving during migration are be dropped.</a:t>
            </a:r>
            <a:endParaRPr lang="en-US" altLang="zh-CN" sz="2400"/>
          </a:p>
          <a:p>
            <a:pPr marL="742950" lvl="1" indent="-285750">
              <a:buFont typeface="Arial" panose="020B0604020202020204" pitchFamily="34" charset="0"/>
              <a:buChar char="•"/>
            </a:pPr>
            <a:endParaRPr lang="en-US" altLang="zh-CN" sz="2400"/>
          </a:p>
          <a:p>
            <a:pPr marL="514350" lvl="0" indent="-514350">
              <a:buFont typeface="Arial" panose="020B0604020202020204" pitchFamily="34" charset="0"/>
              <a:buAutoNum type="arabicPeriod"/>
            </a:pPr>
            <a:r>
              <a:rPr lang="en-US" altLang="zh-CN" sz="2800" b="1"/>
              <a:t>Client-Transparency: </a:t>
            </a:r>
            <a:r>
              <a:rPr lang="en-US" altLang="zh-CN" sz="2800"/>
              <a:t>   </a:t>
            </a:r>
            <a:endParaRPr lang="en-US" altLang="zh-CN" sz="2800"/>
          </a:p>
          <a:p>
            <a:pPr marL="800100" lvl="1" indent="-342900">
              <a:buFont typeface="Arial" panose="020B0604020202020204" pitchFamily="34" charset="0"/>
              <a:buChar char="•"/>
            </a:pPr>
            <a:r>
              <a:rPr lang="en-US" altLang="zh-CN" sz="2400"/>
              <a:t>The migration process is transparent to the client endpoint. </a:t>
            </a:r>
            <a:endParaRPr lang="en-US" altLang="zh-CN" sz="2400"/>
          </a:p>
          <a:p>
            <a:pPr marL="800100" lvl="1" indent="-342900">
              <a:buFont typeface="Arial" panose="020B0604020202020204" pitchFamily="34" charset="0"/>
              <a:buChar char="•"/>
            </a:pPr>
            <a:r>
              <a:rPr lang="en-US" altLang="zh-CN" sz="2400"/>
              <a:t>No need for modification of the client software.</a:t>
            </a:r>
            <a:endParaRPr lang="en-US" altLang="zh-CN" sz="2400"/>
          </a:p>
          <a:p>
            <a:pPr marL="342900" indent="-342900">
              <a:buAutoNum type="arabicPeriod"/>
            </a:pPr>
            <a:endParaRPr lang="en-US" altLang="zh-CN" sz="2800"/>
          </a:p>
          <a:p>
            <a:pPr marL="342900" indent="-342900">
              <a:buAutoNum type="arabicPeriod"/>
            </a:pPr>
            <a:r>
              <a:rPr lang="en-US" altLang="zh-CN" sz="2800" b="1"/>
              <a:t>  Broad Compatibility:</a:t>
            </a:r>
            <a:endParaRPr lang="en-US" altLang="zh-CN" sz="2800" b="1"/>
          </a:p>
          <a:p>
            <a:pPr marL="742950" lvl="1" indent="-285750">
              <a:buFont typeface="Arial" panose="020B0604020202020204" pitchFamily="34" charset="0"/>
              <a:buChar char="•"/>
            </a:pPr>
            <a:r>
              <a:rPr lang="en-US" altLang="zh-CN" sz="2400"/>
              <a:t>The framework integrate with standard, production-grade software stacks, like OpenSSL and Linux.  </a:t>
            </a:r>
            <a:endParaRPr lang="en-US" altLang="zh-CN" sz="2400"/>
          </a:p>
        </p:txBody>
      </p:sp>
      <p:sp>
        <p:nvSpPr>
          <p:cNvPr id="3" name="文本框 2"/>
          <p:cNvSpPr txBox="1"/>
          <p:nvPr/>
        </p:nvSpPr>
        <p:spPr>
          <a:xfrm>
            <a:off x="695960" y="1268730"/>
            <a:ext cx="7406640" cy="489585"/>
          </a:xfrm>
          <a:prstGeom prst="rect">
            <a:avLst/>
          </a:prstGeom>
          <a:noFill/>
        </p:spPr>
        <p:txBody>
          <a:bodyPr wrap="square" rtlCol="0">
            <a:noAutofit/>
          </a:bodyPr>
          <a:p>
            <a:r>
              <a:rPr lang="en-US" altLang="zh-CN" sz="2800"/>
              <a:t>Zephyr achieves the following propeties:</a:t>
            </a:r>
            <a:endParaRPr lang="en-US" altLang="zh-CN" sz="2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4727575" y="2708910"/>
            <a:ext cx="4064000" cy="768350"/>
          </a:xfrm>
          <a:prstGeom prst="rect">
            <a:avLst/>
          </a:prstGeom>
          <a:noFill/>
        </p:spPr>
        <p:txBody>
          <a:bodyPr wrap="square" rtlCol="0">
            <a:spAutoFit/>
          </a:bodyPr>
          <a:p>
            <a:r>
              <a:rPr lang="en-US" altLang="zh-CN" sz="4400"/>
              <a:t>Thank You</a:t>
            </a:r>
            <a:endParaRPr lang="en-US" altLang="zh-CN" sz="4400"/>
          </a:p>
        </p:txBody>
      </p:sp>
      <p:sp>
        <p:nvSpPr>
          <p:cNvPr id="5" name="文本框 4"/>
          <p:cNvSpPr txBox="1"/>
          <p:nvPr/>
        </p:nvSpPr>
        <p:spPr>
          <a:xfrm>
            <a:off x="3935730" y="4580890"/>
            <a:ext cx="4064000" cy="953135"/>
          </a:xfrm>
          <a:prstGeom prst="rect">
            <a:avLst/>
          </a:prstGeom>
          <a:noFill/>
        </p:spPr>
        <p:txBody>
          <a:bodyPr wrap="square" rtlCol="0">
            <a:spAutoFit/>
          </a:bodyPr>
          <a:p>
            <a:pPr algn="ctr"/>
            <a:r>
              <a:rPr lang="en-US" altLang="zh-CN" sz="2000"/>
              <a:t>Jiazhen Xu</a:t>
            </a:r>
            <a:r>
              <a:rPr lang="en-US" altLang="zh-CN"/>
              <a:t> </a:t>
            </a:r>
            <a:endParaRPr lang="en-US" altLang="zh-CN"/>
          </a:p>
          <a:p>
            <a:pPr algn="ctr"/>
            <a:r>
              <a:rPr lang="en-US" altLang="zh-CN"/>
              <a:t>Zhejiang University</a:t>
            </a:r>
            <a:endParaRPr lang="en-US" altLang="zh-CN"/>
          </a:p>
          <a:p>
            <a:pPr algn="ctr"/>
            <a:r>
              <a:rPr lang="en-US" altLang="zh-CN" i="1">
                <a:solidFill>
                  <a:schemeClr val="accent4"/>
                </a:solidFill>
              </a:rPr>
              <a:t>jiazhenx@zju.edu.cn</a:t>
            </a:r>
            <a:endParaRPr lang="en-US" altLang="zh-CN" i="1">
              <a:solidFill>
                <a:schemeClr val="accent4"/>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Necessities for TLS Connection Migration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6" name="Text Box 5"/>
          <p:cNvSpPr txBox="1"/>
          <p:nvPr/>
        </p:nvSpPr>
        <p:spPr>
          <a:xfrm>
            <a:off x="897890" y="3843020"/>
            <a:ext cx="10405745" cy="2122805"/>
          </a:xfrm>
          <a:prstGeom prst="rect">
            <a:avLst/>
          </a:prstGeom>
          <a:noFill/>
        </p:spPr>
        <p:txBody>
          <a:bodyPr wrap="square" rtlCol="0">
            <a:spAutoFit/>
          </a:bodyPr>
          <a:p>
            <a:pPr marL="342900" indent="-342900" algn="l">
              <a:buSzPct val="60000"/>
              <a:buFont typeface="Wingdings" panose="05000000000000000000" charset="0"/>
              <a:buChar char="l"/>
            </a:pPr>
            <a:r>
              <a:rPr lang="en-US" sz="2800" b="1"/>
              <a:t>Seamless Mantenance</a:t>
            </a:r>
            <a:r>
              <a:rPr lang="en-US" sz="2800"/>
              <a:t> </a:t>
            </a:r>
            <a:r>
              <a:rPr lang="en-US" sz="2400"/>
              <a:t>-- software hot upgradation</a:t>
            </a:r>
            <a:endParaRPr lang="en-US" sz="2400"/>
          </a:p>
          <a:p>
            <a:pPr marL="285750" indent="-285750" algn="l">
              <a:buFont typeface="Arial" panose="020B0604020202020204" pitchFamily="34" charset="0"/>
              <a:buChar char="•"/>
            </a:pPr>
            <a:endParaRPr lang="en-US" sz="2400"/>
          </a:p>
          <a:p>
            <a:pPr lvl="1" indent="0" algn="l">
              <a:buFont typeface="Arial" panose="020B0604020202020204" pitchFamily="34" charset="0"/>
              <a:buNone/>
            </a:pPr>
            <a:r>
              <a:rPr lang="en-US" sz="2400"/>
              <a:t> It needs to wait all long-lived connections to close, so</a:t>
            </a:r>
            <a:endParaRPr lang="en-US" sz="2400"/>
          </a:p>
          <a:p>
            <a:pPr marL="1371600" lvl="3" indent="457200" algn="l">
              <a:buFont typeface="Arial" panose="020B0604020202020204" pitchFamily="34" charset="0"/>
              <a:buNone/>
            </a:pPr>
            <a:r>
              <a:rPr lang="en-US" sz="2800">
                <a:ln w="22225">
                  <a:solidFill>
                    <a:schemeClr val="accent2"/>
                  </a:solidFill>
                  <a:prstDash val="solid"/>
                </a:ln>
                <a:solidFill>
                  <a:schemeClr val="accent2">
                    <a:lumMod val="40000"/>
                    <a:lumOff val="60000"/>
                  </a:schemeClr>
                </a:solidFill>
                <a:effectLst/>
              </a:rPr>
              <a:t>connection draining may take days or weeks</a:t>
            </a:r>
            <a:endParaRPr lang="en-US" sz="2800">
              <a:ln w="22225">
                <a:solidFill>
                  <a:schemeClr val="accent2"/>
                </a:solidFill>
                <a:prstDash val="solid"/>
              </a:ln>
              <a:solidFill>
                <a:schemeClr val="accent2">
                  <a:lumMod val="40000"/>
                  <a:lumOff val="60000"/>
                </a:schemeClr>
              </a:solidFill>
              <a:effectLst/>
            </a:endParaRPr>
          </a:p>
          <a:p>
            <a:pPr lvl="1" indent="0" algn="l">
              <a:buFont typeface="Wingdings" panose="05000000000000000000" charset="0"/>
              <a:buNone/>
            </a:pPr>
            <a:endParaRPr lang="en-US" sz="2800">
              <a:ln w="22225">
                <a:solidFill>
                  <a:schemeClr val="accent2"/>
                </a:solidFill>
                <a:prstDash val="solid"/>
              </a:ln>
              <a:solidFill>
                <a:schemeClr val="accent2">
                  <a:lumMod val="40000"/>
                  <a:lumOff val="60000"/>
                </a:schemeClr>
              </a:solidFill>
              <a:effectLst/>
            </a:endParaRPr>
          </a:p>
        </p:txBody>
      </p:sp>
      <p:grpSp>
        <p:nvGrpSpPr>
          <p:cNvPr id="17" name="Group 16"/>
          <p:cNvGrpSpPr/>
          <p:nvPr/>
        </p:nvGrpSpPr>
        <p:grpSpPr>
          <a:xfrm>
            <a:off x="3933825" y="2541905"/>
            <a:ext cx="544195" cy="441325"/>
            <a:chOff x="6878" y="7100"/>
            <a:chExt cx="2250" cy="2025"/>
          </a:xfrm>
        </p:grpSpPr>
        <p:sp>
          <p:nvSpPr>
            <p:cNvPr id="24" name="Rounded Rectangle 23"/>
            <p:cNvSpPr/>
            <p:nvPr/>
          </p:nvSpPr>
          <p:spPr>
            <a:xfrm>
              <a:off x="6878" y="7100"/>
              <a:ext cx="2250" cy="1379"/>
            </a:xfrm>
            <a:prstGeom prst="roundRect">
              <a:avLst>
                <a:gd name="adj" fmla="val 8696"/>
              </a:avLst>
            </a:prstGeom>
            <a:solidFill>
              <a:srgbClr val="EAF3FA"/>
            </a:solidFill>
            <a:ln w="9525">
              <a:solidFill>
                <a:srgbClr val="6296B5"/>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25" name="Rectangles 24"/>
            <p:cNvSpPr/>
            <p:nvPr/>
          </p:nvSpPr>
          <p:spPr>
            <a:xfrm>
              <a:off x="7193" y="7400"/>
              <a:ext cx="1620" cy="134"/>
            </a:xfrm>
            <a:prstGeom prst="rect">
              <a:avLst/>
            </a:prstGeom>
            <a:solidFill>
              <a:srgbClr val="6296B5"/>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FFFFFF"/>
                </a:solidFill>
                <a:effectLst/>
                <a:uFillTx/>
                <a:latin typeface="Arial" panose="020B0604020202020204"/>
              </a:endParaRPr>
            </a:p>
          </p:txBody>
        </p:sp>
        <p:sp>
          <p:nvSpPr>
            <p:cNvPr id="26" name="Rectangles 25"/>
            <p:cNvSpPr/>
            <p:nvPr/>
          </p:nvSpPr>
          <p:spPr>
            <a:xfrm>
              <a:off x="7193" y="7700"/>
              <a:ext cx="1124" cy="134"/>
            </a:xfrm>
            <a:prstGeom prst="rect">
              <a:avLst/>
            </a:prstGeom>
            <a:solidFill>
              <a:srgbClr val="9FC4D7"/>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000000"/>
                </a:solidFill>
                <a:effectLst/>
                <a:uFillTx/>
                <a:latin typeface="Arial" panose="020B0604020202020204"/>
              </a:endParaRPr>
            </a:p>
          </p:txBody>
        </p:sp>
        <p:sp>
          <p:nvSpPr>
            <p:cNvPr id="27" name="Rectangles 26"/>
            <p:cNvSpPr/>
            <p:nvPr/>
          </p:nvSpPr>
          <p:spPr>
            <a:xfrm>
              <a:off x="7193" y="8000"/>
              <a:ext cx="1425" cy="134"/>
            </a:xfrm>
            <a:prstGeom prst="rect">
              <a:avLst/>
            </a:prstGeom>
            <a:solidFill>
              <a:srgbClr val="9FC4D7"/>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000000"/>
                </a:solidFill>
                <a:effectLst/>
                <a:uFillTx/>
                <a:latin typeface="Arial" panose="020B0604020202020204"/>
              </a:endParaRPr>
            </a:p>
          </p:txBody>
        </p:sp>
        <p:sp>
          <p:nvSpPr>
            <p:cNvPr id="28" name="Straight Connector 27"/>
            <p:cNvSpPr/>
            <p:nvPr/>
          </p:nvSpPr>
          <p:spPr>
            <a:xfrm>
              <a:off x="8003" y="8480"/>
              <a:ext cx="1" cy="525"/>
            </a:xfrm>
            <a:prstGeom prst="line">
              <a:avLst/>
            </a:prstGeom>
            <a:ln w="28575">
              <a:solidFill>
                <a:srgbClr val="777777"/>
              </a:solidFill>
              <a:round/>
            </a:ln>
          </p:spPr>
          <p:style>
            <a:lnRef idx="0">
              <a:srgbClr val="FFFFFF"/>
            </a:lnRef>
            <a:fillRef idx="0">
              <a:srgbClr val="FFFFFF"/>
            </a:fillRef>
            <a:effectRef idx="0">
              <a:srgbClr val="FFFFFF"/>
            </a:effectRef>
            <a:fontRef idx="minor"/>
          </p:style>
          <p:txBody>
            <a:bodyPr lIns="90000" tIns="45000" rIns="90000" bIns="45000" anchor="t" anchorCtr="1">
              <a:noAutofit/>
            </a:bodyPr>
            <a:p>
              <a:endParaRPr lang="en-US" sz="1800" b="0" u="none" strike="noStrike">
                <a:solidFill>
                  <a:srgbClr val="000000"/>
                </a:solidFill>
                <a:effectLst/>
                <a:uFillTx/>
                <a:latin typeface="Arial" panose="020B0604020202020204"/>
              </a:endParaRPr>
            </a:p>
          </p:txBody>
        </p:sp>
        <p:sp>
          <p:nvSpPr>
            <p:cNvPr id="29" name="Rectangles 28"/>
            <p:cNvSpPr/>
            <p:nvPr/>
          </p:nvSpPr>
          <p:spPr>
            <a:xfrm>
              <a:off x="7403" y="8975"/>
              <a:ext cx="1200" cy="150"/>
            </a:xfrm>
            <a:prstGeom prst="rect">
              <a:avLst/>
            </a:prstGeom>
            <a:solidFill>
              <a:srgbClr val="777777"/>
            </a:solidFill>
            <a:ln w="0">
              <a:noFill/>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FFFFFF"/>
                </a:solidFill>
                <a:effectLst/>
                <a:uFillTx/>
                <a:latin typeface="Arial" panose="020B0604020202020204"/>
              </a:endParaRPr>
            </a:p>
          </p:txBody>
        </p:sp>
      </p:grpSp>
      <p:sp>
        <p:nvSpPr>
          <p:cNvPr id="30" name="Text Box 29"/>
          <p:cNvSpPr txBox="1"/>
          <p:nvPr/>
        </p:nvSpPr>
        <p:spPr>
          <a:xfrm>
            <a:off x="3832860" y="2203450"/>
            <a:ext cx="729615" cy="306705"/>
          </a:xfrm>
          <a:prstGeom prst="rect">
            <a:avLst/>
          </a:prstGeom>
          <a:noFill/>
        </p:spPr>
        <p:txBody>
          <a:bodyPr wrap="none" rtlCol="0">
            <a:spAutoFit/>
          </a:bodyPr>
          <a:p>
            <a:r>
              <a:rPr lang="en-US" sz="1400"/>
              <a:t>Clients</a:t>
            </a:r>
            <a:endParaRPr lang="en-US" sz="1400"/>
          </a:p>
        </p:txBody>
      </p:sp>
      <p:sp>
        <p:nvSpPr>
          <p:cNvPr id="31" name="Rounded Rectangle 30"/>
          <p:cNvSpPr/>
          <p:nvPr/>
        </p:nvSpPr>
        <p:spPr>
          <a:xfrm>
            <a:off x="5567680" y="2506980"/>
            <a:ext cx="642620" cy="361315"/>
          </a:xfrm>
          <a:prstGeom prst="roundRect">
            <a:avLst>
              <a:gd name="adj" fmla="val 13793"/>
            </a:avLst>
          </a:prstGeom>
          <a:solidFill>
            <a:srgbClr val="E8F2EA"/>
          </a:solidFill>
          <a:ln w="9525">
            <a:solidFill>
              <a:srgbClr val="6BAA72"/>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2" name="Text Box 31"/>
          <p:cNvSpPr txBox="1"/>
          <p:nvPr/>
        </p:nvSpPr>
        <p:spPr>
          <a:xfrm>
            <a:off x="5416550" y="1820545"/>
            <a:ext cx="944245" cy="521970"/>
          </a:xfrm>
          <a:prstGeom prst="rect">
            <a:avLst/>
          </a:prstGeom>
          <a:noFill/>
        </p:spPr>
        <p:txBody>
          <a:bodyPr wrap="none" rtlCol="0">
            <a:spAutoFit/>
          </a:bodyPr>
          <a:p>
            <a:pPr algn="ctr"/>
            <a:r>
              <a:rPr lang="en-US" sz="1400"/>
              <a:t>Front-end</a:t>
            </a:r>
            <a:endParaRPr lang="en-US" sz="1400"/>
          </a:p>
          <a:p>
            <a:pPr algn="ctr"/>
            <a:r>
              <a:rPr lang="en-US" sz="1400"/>
              <a:t>L7-NF</a:t>
            </a:r>
            <a:endParaRPr lang="en-US" sz="1400"/>
          </a:p>
        </p:txBody>
      </p:sp>
      <p:sp>
        <p:nvSpPr>
          <p:cNvPr id="33" name="Rounded Rectangle 32"/>
          <p:cNvSpPr/>
          <p:nvPr/>
        </p:nvSpPr>
        <p:spPr>
          <a:xfrm>
            <a:off x="7539990" y="204279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4" name="Text Box 33"/>
          <p:cNvSpPr txBox="1"/>
          <p:nvPr/>
        </p:nvSpPr>
        <p:spPr>
          <a:xfrm>
            <a:off x="7339648" y="1388745"/>
            <a:ext cx="981075" cy="521970"/>
          </a:xfrm>
          <a:prstGeom prst="rect">
            <a:avLst/>
          </a:prstGeom>
          <a:noFill/>
        </p:spPr>
        <p:txBody>
          <a:bodyPr wrap="none" rtlCol="0">
            <a:spAutoFit/>
          </a:bodyPr>
          <a:p>
            <a:pPr algn="ctr"/>
            <a:r>
              <a:rPr lang="en-US" sz="1400"/>
              <a:t>Back-end </a:t>
            </a:r>
            <a:endParaRPr lang="en-US" sz="1400"/>
          </a:p>
          <a:p>
            <a:pPr algn="ctr"/>
            <a:r>
              <a:rPr lang="en-US" sz="1400"/>
              <a:t>Server</a:t>
            </a:r>
            <a:endParaRPr lang="en-US" sz="1400"/>
          </a:p>
        </p:txBody>
      </p:sp>
      <p:cxnSp>
        <p:nvCxnSpPr>
          <p:cNvPr id="35" name="Straight Connector 34"/>
          <p:cNvCxnSpPr/>
          <p:nvPr/>
        </p:nvCxnSpPr>
        <p:spPr>
          <a:xfrm flipV="1">
            <a:off x="4478020" y="2687955"/>
            <a:ext cx="1089660" cy="444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endCxn id="33" idx="1"/>
          </p:cNvCxnSpPr>
          <p:nvPr/>
        </p:nvCxnSpPr>
        <p:spPr>
          <a:xfrm flipV="1">
            <a:off x="6210300" y="2228850"/>
            <a:ext cx="1329690" cy="45910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7539990" y="249618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8" name="Rounded Rectangle 37"/>
          <p:cNvSpPr/>
          <p:nvPr/>
        </p:nvSpPr>
        <p:spPr>
          <a:xfrm>
            <a:off x="7539990" y="297878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cxnSp>
        <p:nvCxnSpPr>
          <p:cNvPr id="39" name="Straight Connector 38"/>
          <p:cNvCxnSpPr>
            <a:endCxn id="37" idx="1"/>
          </p:cNvCxnSpPr>
          <p:nvPr/>
        </p:nvCxnSpPr>
        <p:spPr>
          <a:xfrm flipV="1">
            <a:off x="6210300" y="2682240"/>
            <a:ext cx="1329690" cy="10160"/>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endCxn id="38" idx="1"/>
          </p:cNvCxnSpPr>
          <p:nvPr/>
        </p:nvCxnSpPr>
        <p:spPr>
          <a:xfrm>
            <a:off x="6210300" y="2701925"/>
            <a:ext cx="1329690" cy="46291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5035550" y="2732405"/>
            <a:ext cx="32385" cy="27305"/>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530725" y="2727325"/>
            <a:ext cx="100584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4455160" y="26892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3" name="Oval 72"/>
          <p:cNvSpPr/>
          <p:nvPr/>
        </p:nvSpPr>
        <p:spPr>
          <a:xfrm>
            <a:off x="5536565" y="26892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1" name="Oval 80"/>
          <p:cNvSpPr/>
          <p:nvPr/>
        </p:nvSpPr>
        <p:spPr>
          <a:xfrm>
            <a:off x="6188075" y="27273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82" name="Straight Connector 81"/>
          <p:cNvCxnSpPr>
            <a:stCxn id="81" idx="6"/>
            <a:endCxn id="83" idx="1"/>
          </p:cNvCxnSpPr>
          <p:nvPr/>
        </p:nvCxnSpPr>
        <p:spPr>
          <a:xfrm>
            <a:off x="6263640" y="2765425"/>
            <a:ext cx="1235075" cy="41719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3" name="Oval 82"/>
          <p:cNvSpPr/>
          <p:nvPr/>
        </p:nvSpPr>
        <p:spPr>
          <a:xfrm>
            <a:off x="7487920" y="31718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4" name="Text Box 83"/>
          <p:cNvSpPr txBox="1"/>
          <p:nvPr/>
        </p:nvSpPr>
        <p:spPr>
          <a:xfrm>
            <a:off x="4531360" y="2764790"/>
            <a:ext cx="1054735" cy="245110"/>
          </a:xfrm>
          <a:prstGeom prst="rect">
            <a:avLst/>
          </a:prstGeom>
          <a:noFill/>
        </p:spPr>
        <p:txBody>
          <a:bodyPr wrap="none" rtlCol="0">
            <a:spAutoFit/>
          </a:bodyPr>
          <a:p>
            <a:r>
              <a:rPr lang="en-US" sz="1000">
                <a:solidFill>
                  <a:schemeClr val="accent2"/>
                </a:solidFill>
              </a:rPr>
              <a:t>TLS connection</a:t>
            </a:r>
            <a:endParaRPr lang="en-US" sz="1000">
              <a:solidFill>
                <a:schemeClr val="accent2"/>
              </a:solidFill>
            </a:endParaRPr>
          </a:p>
        </p:txBody>
      </p:sp>
      <p:sp>
        <p:nvSpPr>
          <p:cNvPr id="5" name="文本框 4"/>
          <p:cNvSpPr txBox="1"/>
          <p:nvPr/>
        </p:nvSpPr>
        <p:spPr>
          <a:xfrm>
            <a:off x="4401820" y="1002665"/>
            <a:ext cx="4064000" cy="368300"/>
          </a:xfrm>
          <a:prstGeom prst="rect">
            <a:avLst/>
          </a:prstGeom>
          <a:noFill/>
        </p:spPr>
        <p:txBody>
          <a:bodyPr wrap="square" rtlCol="0">
            <a:spAutoFit/>
          </a:bodyPr>
          <a:p>
            <a:r>
              <a:rPr lang="en-US" altLang="zh-CN" i="1"/>
              <a:t>Cloud Infrastructure Overview</a:t>
            </a:r>
            <a:endParaRPr lang="en-US" altLang="zh-CN" i="1"/>
          </a:p>
        </p:txBody>
      </p:sp>
      <p:sp>
        <p:nvSpPr>
          <p:cNvPr id="7" name="Rounded Rectangle 5"/>
          <p:cNvSpPr/>
          <p:nvPr/>
        </p:nvSpPr>
        <p:spPr>
          <a:xfrm>
            <a:off x="5360670" y="1818005"/>
            <a:ext cx="1061720" cy="1251585"/>
          </a:xfrm>
          <a:prstGeom prst="roundRect">
            <a:avLst/>
          </a:prstGeom>
          <a:noFill/>
          <a:ln w="28575" cmpd="sng">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Necessities for TLS Connection Migration</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3933825" y="2541905"/>
            <a:ext cx="544195" cy="441325"/>
            <a:chOff x="6878" y="7100"/>
            <a:chExt cx="2250" cy="2025"/>
          </a:xfrm>
        </p:grpSpPr>
        <p:sp>
          <p:nvSpPr>
            <p:cNvPr id="24" name="Rounded Rectangle 23"/>
            <p:cNvSpPr/>
            <p:nvPr/>
          </p:nvSpPr>
          <p:spPr>
            <a:xfrm>
              <a:off x="6878" y="7100"/>
              <a:ext cx="2250" cy="1379"/>
            </a:xfrm>
            <a:prstGeom prst="roundRect">
              <a:avLst>
                <a:gd name="adj" fmla="val 8696"/>
              </a:avLst>
            </a:prstGeom>
            <a:solidFill>
              <a:srgbClr val="EAF3FA"/>
            </a:solidFill>
            <a:ln w="9525">
              <a:solidFill>
                <a:srgbClr val="6296B5"/>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25" name="Rectangles 24"/>
            <p:cNvSpPr/>
            <p:nvPr/>
          </p:nvSpPr>
          <p:spPr>
            <a:xfrm>
              <a:off x="7193" y="7400"/>
              <a:ext cx="1620" cy="134"/>
            </a:xfrm>
            <a:prstGeom prst="rect">
              <a:avLst/>
            </a:prstGeom>
            <a:solidFill>
              <a:srgbClr val="6296B5"/>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FFFFFF"/>
                </a:solidFill>
                <a:effectLst/>
                <a:uFillTx/>
                <a:latin typeface="Arial" panose="020B0604020202020204"/>
              </a:endParaRPr>
            </a:p>
          </p:txBody>
        </p:sp>
        <p:sp>
          <p:nvSpPr>
            <p:cNvPr id="26" name="Rectangles 25"/>
            <p:cNvSpPr/>
            <p:nvPr/>
          </p:nvSpPr>
          <p:spPr>
            <a:xfrm>
              <a:off x="7193" y="7700"/>
              <a:ext cx="1124" cy="134"/>
            </a:xfrm>
            <a:prstGeom prst="rect">
              <a:avLst/>
            </a:prstGeom>
            <a:solidFill>
              <a:srgbClr val="9FC4D7"/>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000000"/>
                </a:solidFill>
                <a:effectLst/>
                <a:uFillTx/>
                <a:latin typeface="Arial" panose="020B0604020202020204"/>
              </a:endParaRPr>
            </a:p>
          </p:txBody>
        </p:sp>
        <p:sp>
          <p:nvSpPr>
            <p:cNvPr id="27" name="Rectangles 26"/>
            <p:cNvSpPr/>
            <p:nvPr/>
          </p:nvSpPr>
          <p:spPr>
            <a:xfrm>
              <a:off x="7193" y="8000"/>
              <a:ext cx="1425" cy="134"/>
            </a:xfrm>
            <a:prstGeom prst="rect">
              <a:avLst/>
            </a:prstGeom>
            <a:solidFill>
              <a:srgbClr val="9FC4D7"/>
            </a:solidFill>
            <a:ln w="0">
              <a:noFill/>
            </a:ln>
          </p:spPr>
          <p:style>
            <a:lnRef idx="0">
              <a:srgbClr val="FFFFFF"/>
            </a:lnRef>
            <a:fillRef idx="0">
              <a:srgbClr val="FFFFFF"/>
            </a:fillRef>
            <a:effectRef idx="0">
              <a:srgbClr val="FFFFFF"/>
            </a:effectRef>
            <a:fontRef idx="minor"/>
          </p:style>
          <p:txBody>
            <a:bodyPr lIns="90000" tIns="40680" rIns="90000" bIns="40680" anchor="t">
              <a:noAutofit/>
            </a:bodyPr>
            <a:p>
              <a:endParaRPr lang="en-US" sz="1800" b="0" u="none" strike="noStrike">
                <a:solidFill>
                  <a:srgbClr val="000000"/>
                </a:solidFill>
                <a:effectLst/>
                <a:uFillTx/>
                <a:latin typeface="Arial" panose="020B0604020202020204"/>
              </a:endParaRPr>
            </a:p>
          </p:txBody>
        </p:sp>
        <p:sp>
          <p:nvSpPr>
            <p:cNvPr id="28" name="Straight Connector 27"/>
            <p:cNvSpPr/>
            <p:nvPr/>
          </p:nvSpPr>
          <p:spPr>
            <a:xfrm>
              <a:off x="8003" y="8480"/>
              <a:ext cx="1" cy="525"/>
            </a:xfrm>
            <a:prstGeom prst="line">
              <a:avLst/>
            </a:prstGeom>
            <a:ln w="28575">
              <a:solidFill>
                <a:srgbClr val="777777"/>
              </a:solidFill>
              <a:round/>
            </a:ln>
          </p:spPr>
          <p:style>
            <a:lnRef idx="0">
              <a:srgbClr val="FFFFFF"/>
            </a:lnRef>
            <a:fillRef idx="0">
              <a:srgbClr val="FFFFFF"/>
            </a:fillRef>
            <a:effectRef idx="0">
              <a:srgbClr val="FFFFFF"/>
            </a:effectRef>
            <a:fontRef idx="minor"/>
          </p:style>
          <p:txBody>
            <a:bodyPr lIns="90000" tIns="45000" rIns="90000" bIns="45000" anchor="t" anchorCtr="1">
              <a:noAutofit/>
            </a:bodyPr>
            <a:p>
              <a:endParaRPr lang="en-US" sz="1800" b="0" u="none" strike="noStrike">
                <a:solidFill>
                  <a:srgbClr val="000000"/>
                </a:solidFill>
                <a:effectLst/>
                <a:uFillTx/>
                <a:latin typeface="Arial" panose="020B0604020202020204"/>
              </a:endParaRPr>
            </a:p>
          </p:txBody>
        </p:sp>
        <p:sp>
          <p:nvSpPr>
            <p:cNvPr id="29" name="Rectangles 28"/>
            <p:cNvSpPr/>
            <p:nvPr/>
          </p:nvSpPr>
          <p:spPr>
            <a:xfrm>
              <a:off x="7403" y="8975"/>
              <a:ext cx="1200" cy="150"/>
            </a:xfrm>
            <a:prstGeom prst="rect">
              <a:avLst/>
            </a:prstGeom>
            <a:solidFill>
              <a:srgbClr val="777777"/>
            </a:solidFill>
            <a:ln w="0">
              <a:noFill/>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FFFFFF"/>
                </a:solidFill>
                <a:effectLst/>
                <a:uFillTx/>
                <a:latin typeface="Arial" panose="020B0604020202020204"/>
              </a:endParaRPr>
            </a:p>
          </p:txBody>
        </p:sp>
      </p:grpSp>
      <p:sp>
        <p:nvSpPr>
          <p:cNvPr id="30" name="Text Box 29"/>
          <p:cNvSpPr txBox="1"/>
          <p:nvPr/>
        </p:nvSpPr>
        <p:spPr>
          <a:xfrm>
            <a:off x="3832860" y="2203450"/>
            <a:ext cx="729615" cy="306705"/>
          </a:xfrm>
          <a:prstGeom prst="rect">
            <a:avLst/>
          </a:prstGeom>
          <a:noFill/>
        </p:spPr>
        <p:txBody>
          <a:bodyPr wrap="none" rtlCol="0">
            <a:spAutoFit/>
          </a:bodyPr>
          <a:p>
            <a:r>
              <a:rPr lang="en-US" sz="1400"/>
              <a:t>Clients</a:t>
            </a:r>
            <a:endParaRPr lang="en-US" sz="1400"/>
          </a:p>
        </p:txBody>
      </p:sp>
      <p:sp>
        <p:nvSpPr>
          <p:cNvPr id="31" name="Rounded Rectangle 30"/>
          <p:cNvSpPr/>
          <p:nvPr/>
        </p:nvSpPr>
        <p:spPr>
          <a:xfrm>
            <a:off x="5567680" y="2506980"/>
            <a:ext cx="642620" cy="361315"/>
          </a:xfrm>
          <a:prstGeom prst="roundRect">
            <a:avLst>
              <a:gd name="adj" fmla="val 13793"/>
            </a:avLst>
          </a:prstGeom>
          <a:solidFill>
            <a:srgbClr val="E8F2EA"/>
          </a:solidFill>
          <a:ln w="9525">
            <a:solidFill>
              <a:srgbClr val="6BAA72"/>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2" name="Text Box 31"/>
          <p:cNvSpPr txBox="1"/>
          <p:nvPr/>
        </p:nvSpPr>
        <p:spPr>
          <a:xfrm>
            <a:off x="5416550" y="1820545"/>
            <a:ext cx="944245" cy="521970"/>
          </a:xfrm>
          <a:prstGeom prst="rect">
            <a:avLst/>
          </a:prstGeom>
          <a:noFill/>
        </p:spPr>
        <p:txBody>
          <a:bodyPr wrap="none" rtlCol="0">
            <a:spAutoFit/>
          </a:bodyPr>
          <a:p>
            <a:pPr algn="ctr"/>
            <a:r>
              <a:rPr lang="en-US" sz="1400"/>
              <a:t>Front-end</a:t>
            </a:r>
            <a:endParaRPr lang="en-US" sz="1400"/>
          </a:p>
          <a:p>
            <a:pPr algn="ctr"/>
            <a:r>
              <a:rPr lang="en-US" sz="1400"/>
              <a:t>L7-NF</a:t>
            </a:r>
            <a:endParaRPr lang="en-US" sz="1400"/>
          </a:p>
        </p:txBody>
      </p:sp>
      <p:sp>
        <p:nvSpPr>
          <p:cNvPr id="33" name="Rounded Rectangle 32"/>
          <p:cNvSpPr/>
          <p:nvPr/>
        </p:nvSpPr>
        <p:spPr>
          <a:xfrm>
            <a:off x="7539990" y="204279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4" name="Text Box 33"/>
          <p:cNvSpPr txBox="1"/>
          <p:nvPr/>
        </p:nvSpPr>
        <p:spPr>
          <a:xfrm>
            <a:off x="7339648" y="1388745"/>
            <a:ext cx="981075" cy="521970"/>
          </a:xfrm>
          <a:prstGeom prst="rect">
            <a:avLst/>
          </a:prstGeom>
          <a:noFill/>
        </p:spPr>
        <p:txBody>
          <a:bodyPr wrap="none" rtlCol="0">
            <a:spAutoFit/>
          </a:bodyPr>
          <a:p>
            <a:pPr algn="ctr"/>
            <a:r>
              <a:rPr lang="en-US" sz="1400"/>
              <a:t>Back-end </a:t>
            </a:r>
            <a:endParaRPr lang="en-US" sz="1400"/>
          </a:p>
          <a:p>
            <a:pPr algn="ctr"/>
            <a:r>
              <a:rPr lang="en-US" sz="1400"/>
              <a:t>Server</a:t>
            </a:r>
            <a:endParaRPr lang="en-US" sz="1400"/>
          </a:p>
        </p:txBody>
      </p:sp>
      <p:cxnSp>
        <p:nvCxnSpPr>
          <p:cNvPr id="35" name="Straight Connector 34"/>
          <p:cNvCxnSpPr/>
          <p:nvPr/>
        </p:nvCxnSpPr>
        <p:spPr>
          <a:xfrm flipV="1">
            <a:off x="4478020" y="2687955"/>
            <a:ext cx="1089660" cy="444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endCxn id="33" idx="1"/>
          </p:cNvCxnSpPr>
          <p:nvPr/>
        </p:nvCxnSpPr>
        <p:spPr>
          <a:xfrm flipV="1">
            <a:off x="6210300" y="2228850"/>
            <a:ext cx="1329690" cy="45910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7539990" y="249618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sp>
        <p:nvSpPr>
          <p:cNvPr id="38" name="Rounded Rectangle 37"/>
          <p:cNvSpPr/>
          <p:nvPr/>
        </p:nvSpPr>
        <p:spPr>
          <a:xfrm>
            <a:off x="7539990" y="2978785"/>
            <a:ext cx="581025" cy="372110"/>
          </a:xfrm>
          <a:prstGeom prst="roundRect">
            <a:avLst>
              <a:gd name="adj" fmla="val 13793"/>
            </a:avLst>
          </a:prstGeom>
          <a:solidFill>
            <a:srgbClr val="EEEAF7"/>
          </a:solidFill>
          <a:ln w="9525">
            <a:solidFill>
              <a:srgbClr val="7A6BB7"/>
            </a:solidFill>
            <a:round/>
          </a:ln>
        </p:spPr>
        <p:style>
          <a:lnRef idx="0">
            <a:srgbClr val="FFFFFF"/>
          </a:lnRef>
          <a:fillRef idx="0">
            <a:srgbClr val="FFFFFF"/>
          </a:fillRef>
          <a:effectRef idx="0">
            <a:srgbClr val="FFFFFF"/>
          </a:effectRef>
          <a:fontRef idx="minor"/>
        </p:style>
        <p:txBody>
          <a:bodyPr lIns="90000" tIns="45000" rIns="90000" bIns="45000" anchor="t">
            <a:noAutofit/>
          </a:bodyPr>
          <a:p>
            <a:endParaRPr lang="en-US" sz="1800" b="0" u="none" strike="noStrike">
              <a:solidFill>
                <a:srgbClr val="000000"/>
              </a:solidFill>
              <a:effectLst/>
              <a:uFillTx/>
              <a:latin typeface="Arial" panose="020B0604020202020204"/>
            </a:endParaRPr>
          </a:p>
        </p:txBody>
      </p:sp>
      <p:cxnSp>
        <p:nvCxnSpPr>
          <p:cNvPr id="39" name="Straight Connector 38"/>
          <p:cNvCxnSpPr>
            <a:endCxn id="37" idx="1"/>
          </p:cNvCxnSpPr>
          <p:nvPr/>
        </p:nvCxnSpPr>
        <p:spPr>
          <a:xfrm flipV="1">
            <a:off x="6210300" y="2682240"/>
            <a:ext cx="1329690" cy="10160"/>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endCxn id="38" idx="1"/>
          </p:cNvCxnSpPr>
          <p:nvPr/>
        </p:nvCxnSpPr>
        <p:spPr>
          <a:xfrm>
            <a:off x="6210300" y="2701925"/>
            <a:ext cx="1329690" cy="462915"/>
          </a:xfrm>
          <a:prstGeom prst="line">
            <a:avLst/>
          </a:prstGeom>
          <a:ln>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5035550" y="2732405"/>
            <a:ext cx="32385" cy="27305"/>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530725" y="2727325"/>
            <a:ext cx="100584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4455160" y="26892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73" name="Oval 72"/>
          <p:cNvSpPr/>
          <p:nvPr/>
        </p:nvSpPr>
        <p:spPr>
          <a:xfrm>
            <a:off x="5536565" y="26892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1" name="Oval 80"/>
          <p:cNvSpPr/>
          <p:nvPr/>
        </p:nvSpPr>
        <p:spPr>
          <a:xfrm>
            <a:off x="6188075" y="2727325"/>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cxnSp>
        <p:nvCxnSpPr>
          <p:cNvPr id="82" name="Straight Connector 81"/>
          <p:cNvCxnSpPr>
            <a:stCxn id="81" idx="6"/>
            <a:endCxn id="83" idx="1"/>
          </p:cNvCxnSpPr>
          <p:nvPr/>
        </p:nvCxnSpPr>
        <p:spPr>
          <a:xfrm>
            <a:off x="6263640" y="2765425"/>
            <a:ext cx="1250950" cy="43434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3" name="Oval 82"/>
          <p:cNvSpPr/>
          <p:nvPr/>
        </p:nvSpPr>
        <p:spPr>
          <a:xfrm>
            <a:off x="7503795" y="3188970"/>
            <a:ext cx="75565" cy="75565"/>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4" name="Text Box 83"/>
          <p:cNvSpPr txBox="1"/>
          <p:nvPr/>
        </p:nvSpPr>
        <p:spPr>
          <a:xfrm>
            <a:off x="4531360" y="2764790"/>
            <a:ext cx="1054735" cy="245110"/>
          </a:xfrm>
          <a:prstGeom prst="rect">
            <a:avLst/>
          </a:prstGeom>
          <a:noFill/>
        </p:spPr>
        <p:txBody>
          <a:bodyPr wrap="none" rtlCol="0">
            <a:spAutoFit/>
          </a:bodyPr>
          <a:p>
            <a:r>
              <a:rPr lang="en-US" sz="1000">
                <a:solidFill>
                  <a:schemeClr val="accent2"/>
                </a:solidFill>
              </a:rPr>
              <a:t>TLS connection</a:t>
            </a:r>
            <a:endParaRPr lang="en-US" sz="1000">
              <a:solidFill>
                <a:schemeClr val="accent2"/>
              </a:solidFill>
            </a:endParaRPr>
          </a:p>
        </p:txBody>
      </p:sp>
      <p:sp>
        <p:nvSpPr>
          <p:cNvPr id="5" name="文本框 4"/>
          <p:cNvSpPr txBox="1"/>
          <p:nvPr/>
        </p:nvSpPr>
        <p:spPr>
          <a:xfrm>
            <a:off x="4401820" y="1002665"/>
            <a:ext cx="4064000" cy="368300"/>
          </a:xfrm>
          <a:prstGeom prst="rect">
            <a:avLst/>
          </a:prstGeom>
          <a:noFill/>
        </p:spPr>
        <p:txBody>
          <a:bodyPr wrap="square" rtlCol="0">
            <a:spAutoFit/>
          </a:bodyPr>
          <a:p>
            <a:r>
              <a:rPr lang="en-US" altLang="zh-CN" i="1"/>
              <a:t>Cloud Infrastructure Overview</a:t>
            </a:r>
            <a:endParaRPr lang="en-US" altLang="zh-CN" i="1"/>
          </a:p>
        </p:txBody>
      </p:sp>
      <p:sp>
        <p:nvSpPr>
          <p:cNvPr id="85" name="Text Box 84"/>
          <p:cNvSpPr txBox="1"/>
          <p:nvPr/>
        </p:nvSpPr>
        <p:spPr>
          <a:xfrm>
            <a:off x="911225" y="3872865"/>
            <a:ext cx="10612755" cy="2368550"/>
          </a:xfrm>
          <a:prstGeom prst="rect">
            <a:avLst/>
          </a:prstGeom>
          <a:noFill/>
        </p:spPr>
        <p:txBody>
          <a:bodyPr wrap="square" rtlCol="0">
            <a:spAutoFit/>
          </a:bodyPr>
          <a:p>
            <a:pPr marL="342900" indent="-342900" algn="l">
              <a:buSzPct val="60000"/>
              <a:buFont typeface="Wingdings" panose="05000000000000000000" charset="0"/>
              <a:buChar char="l"/>
            </a:pPr>
            <a:r>
              <a:rPr lang="en-US" sz="2800" b="1">
                <a:effectLst/>
                <a:uFillTx/>
                <a:latin typeface="Calibri" panose="020F0502020204030204"/>
                <a:ea typeface="Calibri" panose="020F0502020204030204"/>
                <a:sym typeface="+mn-ea"/>
              </a:rPr>
              <a:t>Stateful services </a:t>
            </a:r>
            <a:r>
              <a:rPr lang="en-US" sz="2800" b="1">
                <a:sym typeface="+mn-ea"/>
              </a:rPr>
              <a:t>are sensitive to connection interruption</a:t>
            </a:r>
            <a:endParaRPr lang="en-US" sz="2800" b="1"/>
          </a:p>
          <a:p>
            <a:pPr marL="285750" indent="-285750" algn="l">
              <a:buFont typeface="Arial" panose="020B0604020202020204" pitchFamily="34" charset="0"/>
              <a:buChar char="•"/>
            </a:pPr>
            <a:endParaRPr lang="en-US" sz="2400"/>
          </a:p>
          <a:p>
            <a:pPr marL="742950" lvl="1" indent="-285750" algn="l">
              <a:buFont typeface="Arial" panose="020B0604020202020204" pitchFamily="34" charset="0"/>
              <a:buChar char="•"/>
            </a:pPr>
            <a:r>
              <a:rPr lang="en-US" sz="2400"/>
              <a:t>LLM Inference 		--&gt; 	</a:t>
            </a:r>
            <a:r>
              <a:rPr lang="en-US" altLang="zh-CN" sz="2400"/>
              <a:t>Context Loss, waste resource to recompute</a:t>
            </a:r>
            <a:endParaRPr lang="en-US" altLang="zh-CN" sz="2400"/>
          </a:p>
          <a:p>
            <a:pPr marL="742950" lvl="1" indent="-285750" algn="l">
              <a:buFont typeface="Arial" panose="020B0604020202020204" pitchFamily="34" charset="0"/>
              <a:buChar char="•"/>
            </a:pPr>
            <a:r>
              <a:rPr lang="en-US" sz="2400"/>
              <a:t>IOT devices		</a:t>
            </a:r>
            <a:r>
              <a:rPr lang="en-US" sz="2400">
                <a:sym typeface="+mn-ea"/>
              </a:rPr>
              <a:t>--&gt; </a:t>
            </a:r>
            <a:r>
              <a:rPr lang="en-US" sz="2400"/>
              <a:t> 	Reconnection storm</a:t>
            </a:r>
            <a:endParaRPr lang="en-US" sz="2400"/>
          </a:p>
          <a:p>
            <a:pPr marL="742950" lvl="1" indent="-285750" algn="l">
              <a:buFont typeface="Arial" panose="020B0604020202020204" pitchFamily="34" charset="0"/>
              <a:buChar char="•"/>
            </a:pPr>
            <a:r>
              <a:rPr lang="en-US" sz="2400"/>
              <a:t>Live streaming Apps	</a:t>
            </a:r>
            <a:r>
              <a:rPr lang="en-US" sz="2400">
                <a:sym typeface="+mn-ea"/>
              </a:rPr>
              <a:t>--&gt; </a:t>
            </a:r>
            <a:r>
              <a:rPr lang="en-US" sz="2400"/>
              <a:t> 	Lags or v</a:t>
            </a:r>
            <a:r>
              <a:rPr lang="en-US" altLang="zh-CN" sz="2400"/>
              <a:t>ideo frame loss</a:t>
            </a:r>
            <a:endParaRPr lang="en-US" altLang="zh-CN" sz="2400"/>
          </a:p>
          <a:p>
            <a:pPr marL="285750" indent="-285750" algn="l">
              <a:buFont typeface="Arial" panose="020B0604020202020204" pitchFamily="34" charset="0"/>
              <a:buChar char="•"/>
            </a:pPr>
            <a:endParaRPr lang="en-US" sz="2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Existing Works and Drawbacks</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111" name="Rectangles 110"/>
          <p:cNvSpPr/>
          <p:nvPr/>
        </p:nvSpPr>
        <p:spPr>
          <a:xfrm>
            <a:off x="1143000" y="5457960"/>
            <a:ext cx="9905760" cy="4377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algn="ctr" defTabSz="914400">
              <a:lnSpc>
                <a:spcPct val="100000"/>
              </a:lnSpc>
              <a:tabLst>
                <a:tab pos="0" algn="l"/>
              </a:tabLst>
            </a:pPr>
            <a:r>
              <a:rPr lang="en-US" sz="1950" b="1" u="none" strike="noStrike">
                <a:solidFill>
                  <a:srgbClr val="FFFFFF"/>
                </a:solidFill>
                <a:effectLst/>
                <a:uFillTx/>
                <a:latin typeface="Calibri" panose="020F0502020204030204"/>
                <a:ea typeface="Calibri" panose="020F0502020204030204"/>
              </a:rPr>
              <a:t>Missing: per-flow + cross-node + standard TLS + strict zero loss</a:t>
            </a:r>
            <a:endParaRPr lang="en-US" sz="1950" b="0" u="none" strike="noStrike">
              <a:solidFill>
                <a:srgbClr val="000000"/>
              </a:solidFill>
              <a:effectLst/>
              <a:uFillTx/>
              <a:latin typeface="Arial" panose="020B0604020202020204"/>
            </a:endParaRPr>
          </a:p>
        </p:txBody>
      </p:sp>
      <p:sp>
        <p:nvSpPr>
          <p:cNvPr id="17" name="Text Box 16"/>
          <p:cNvSpPr txBox="1"/>
          <p:nvPr/>
        </p:nvSpPr>
        <p:spPr>
          <a:xfrm>
            <a:off x="876300" y="1196975"/>
            <a:ext cx="8943975" cy="5294630"/>
          </a:xfrm>
          <a:prstGeom prst="rect">
            <a:avLst/>
          </a:prstGeom>
          <a:noFill/>
        </p:spPr>
        <p:txBody>
          <a:bodyPr wrap="square" rtlCol="0">
            <a:noAutofit/>
          </a:bodyPr>
          <a:p>
            <a:pPr marL="342900" indent="-342900" algn="l" defTabSz="914400">
              <a:lnSpc>
                <a:spcPct val="100000"/>
              </a:lnSpc>
              <a:buFont typeface="Arial" panose="020B0604020202020204" pitchFamily="34" charset="0"/>
              <a:buChar char="•"/>
              <a:tabLst>
                <a:tab pos="0" algn="l"/>
              </a:tabLst>
            </a:pPr>
            <a:r>
              <a:rPr lang="en-US" sz="2800">
                <a:solidFill>
                  <a:srgbClr val="171717"/>
                </a:solidFill>
                <a:effectLst/>
                <a:uFillTx/>
                <a:latin typeface="Calibri" panose="020F0502020204030204"/>
                <a:ea typeface="Calibri" panose="020F0502020204030204"/>
                <a:sym typeface="+mn-ea"/>
              </a:rPr>
              <a:t>VM / process migration </a:t>
            </a:r>
            <a:r>
              <a:rPr sz="2000">
                <a:solidFill>
                  <a:srgbClr val="222222"/>
                </a:solidFill>
                <a:sym typeface="+mn-ea"/>
              </a:rPr>
              <a:t>[1]</a:t>
            </a:r>
            <a:endParaRPr lang="en-US" sz="2800">
              <a:solidFill>
                <a:srgbClr val="171717"/>
              </a:solidFill>
              <a:effectLst/>
              <a:uFillTx/>
              <a:latin typeface="Calibri" panose="020F0502020204030204"/>
              <a:ea typeface="Calibri" panose="020F0502020204030204"/>
              <a:sym typeface="+mn-ea"/>
            </a:endParaRPr>
          </a:p>
          <a:p>
            <a:pPr marL="800100" lvl="1" indent="-342900" algn="l" defTabSz="914400">
              <a:lnSpc>
                <a:spcPct val="100000"/>
              </a:lnSpc>
              <a:buSzPct val="80000"/>
              <a:buFont typeface="Wingdings" panose="05000000000000000000" charset="0"/>
              <a:buChar char="Ø"/>
              <a:tabLst>
                <a:tab pos="0" algn="l"/>
              </a:tabLst>
            </a:pPr>
            <a:r>
              <a:rPr lang="en-US" sz="2400"/>
              <a:t>Coarse granularity, not per-flow</a:t>
            </a:r>
            <a:endParaRPr lang="en-US" sz="2400"/>
          </a:p>
          <a:p>
            <a:pPr marL="342900" indent="-342900" algn="l" defTabSz="914400">
              <a:lnSpc>
                <a:spcPct val="100000"/>
              </a:lnSpc>
              <a:buNone/>
              <a:tabLst>
                <a:tab pos="0" algn="l"/>
              </a:tabLst>
            </a:pPr>
            <a:endParaRPr lang="en-US" sz="2400"/>
          </a:p>
          <a:p>
            <a:pPr marL="285750" indent="-285750" algn="l" defTabSz="914400">
              <a:lnSpc>
                <a:spcPct val="100000"/>
              </a:lnSpc>
              <a:buFont typeface="Arial" panose="020B0604020202020204" pitchFamily="34" charset="0"/>
              <a:buChar char="•"/>
              <a:tabLst>
                <a:tab pos="0" algn="l"/>
              </a:tabLst>
            </a:pPr>
            <a:r>
              <a:rPr lang="en-US" sz="2800"/>
              <a:t>TCP connection migration </a:t>
            </a:r>
            <a:r>
              <a:rPr sz="2000">
                <a:solidFill>
                  <a:srgbClr val="222222"/>
                </a:solidFill>
                <a:sym typeface="+mn-ea"/>
              </a:rPr>
              <a:t>[</a:t>
            </a:r>
            <a:r>
              <a:rPr lang="en-US" sz="2000">
                <a:solidFill>
                  <a:srgbClr val="222222"/>
                </a:solidFill>
                <a:sym typeface="+mn-ea"/>
              </a:rPr>
              <a:t>2</a:t>
            </a:r>
            <a:r>
              <a:rPr sz="2000">
                <a:solidFill>
                  <a:srgbClr val="222222"/>
                </a:solidFill>
                <a:sym typeface="+mn-ea"/>
              </a:rPr>
              <a:t>, </a:t>
            </a:r>
            <a:r>
              <a:rPr lang="en-US" sz="2000">
                <a:solidFill>
                  <a:srgbClr val="222222"/>
                </a:solidFill>
                <a:sym typeface="+mn-ea"/>
              </a:rPr>
              <a:t>3</a:t>
            </a:r>
            <a:r>
              <a:rPr sz="2000">
                <a:solidFill>
                  <a:srgbClr val="222222"/>
                </a:solidFill>
                <a:sym typeface="+mn-ea"/>
              </a:rPr>
              <a:t>]</a:t>
            </a:r>
            <a:endParaRPr lang="en-US" sz="2800"/>
          </a:p>
          <a:p>
            <a:pPr marL="800100" lvl="1" indent="-342900" algn="l" defTabSz="914400">
              <a:lnSpc>
                <a:spcPct val="100000"/>
              </a:lnSpc>
              <a:buSzPct val="80000"/>
              <a:buFont typeface="Wingdings" panose="05000000000000000000" charset="0"/>
              <a:buChar char="Ø"/>
              <a:tabLst>
                <a:tab pos="0" algn="l"/>
              </a:tabLst>
            </a:pPr>
            <a:r>
              <a:rPr lang="en-US" sz="2400"/>
              <a:t>No support for TLS or Layer-7 protocols </a:t>
            </a:r>
            <a:endParaRPr lang="en-US" sz="2400"/>
          </a:p>
          <a:p>
            <a:pPr indent="0" algn="l" defTabSz="914400">
              <a:lnSpc>
                <a:spcPct val="100000"/>
              </a:lnSpc>
              <a:buFont typeface="Arial" panose="020B0604020202020204" pitchFamily="34" charset="0"/>
              <a:buNone/>
              <a:tabLst>
                <a:tab pos="0" algn="l"/>
              </a:tabLst>
            </a:pPr>
            <a:endParaRPr lang="en-US"/>
          </a:p>
          <a:p>
            <a:pPr marL="285750" indent="-285750" algn="l" defTabSz="914400">
              <a:lnSpc>
                <a:spcPct val="100000"/>
              </a:lnSpc>
              <a:buFont typeface="Arial" panose="020B0604020202020204" pitchFamily="34" charset="0"/>
              <a:buChar char="•"/>
              <a:tabLst>
                <a:tab pos="0" algn="l"/>
              </a:tabLst>
            </a:pPr>
            <a:endParaRPr lang="en-US"/>
          </a:p>
          <a:p>
            <a:pPr marL="285750" indent="-285750" algn="l" defTabSz="914400">
              <a:lnSpc>
                <a:spcPct val="100000"/>
              </a:lnSpc>
              <a:buFont typeface="Arial" panose="020B0604020202020204" pitchFamily="34" charset="0"/>
              <a:buChar char="•"/>
              <a:tabLst>
                <a:tab pos="0" algn="l"/>
              </a:tabLst>
            </a:pPr>
            <a:endParaRPr lang="en-US"/>
          </a:p>
          <a:p>
            <a:pPr marL="285750" indent="-285750" algn="l" defTabSz="914400">
              <a:lnSpc>
                <a:spcPct val="100000"/>
              </a:lnSpc>
              <a:buFont typeface="Arial" panose="020B0604020202020204" pitchFamily="34" charset="0"/>
              <a:buChar char="•"/>
              <a:tabLst>
                <a:tab pos="0" algn="l"/>
              </a:tabLst>
            </a:pPr>
            <a:endParaRPr lang="en-US"/>
          </a:p>
          <a:p>
            <a:pPr indent="0" algn="l" defTabSz="914400">
              <a:lnSpc>
                <a:spcPct val="100000"/>
              </a:lnSpc>
              <a:buFont typeface="Arial" panose="020B0604020202020204" pitchFamily="34" charset="0"/>
              <a:buNone/>
              <a:tabLst>
                <a:tab pos="0" algn="l"/>
              </a:tabLst>
            </a:pPr>
            <a:r>
              <a:rPr lang="en-US"/>
              <a:t> </a:t>
            </a:r>
            <a:endParaRPr lang="en-US"/>
          </a:p>
        </p:txBody>
      </p:sp>
      <p:sp>
        <p:nvSpPr>
          <p:cNvPr id="3" name="文本框 2"/>
          <p:cNvSpPr txBox="1"/>
          <p:nvPr/>
        </p:nvSpPr>
        <p:spPr>
          <a:xfrm>
            <a:off x="7903210" y="4695190"/>
            <a:ext cx="3953510" cy="1548130"/>
          </a:xfrm>
          <a:prstGeom prst="rect">
            <a:avLst/>
          </a:prstGeom>
          <a:noFill/>
        </p:spPr>
        <p:txBody>
          <a:bodyPr wrap="square" rtlCol="0" anchor="t">
            <a:spAutoFit/>
          </a:bodyPr>
          <a:p>
            <a:pPr>
              <a:spcAft>
                <a:spcPts val="5"/>
              </a:spcAft>
              <a:defRPr sz="1350">
                <a:solidFill>
                  <a:srgbClr val="222222"/>
                </a:solidFill>
              </a:defRPr>
            </a:pPr>
            <a:r>
              <a:rPr sz="1350" b="1">
                <a:solidFill>
                  <a:srgbClr val="222222"/>
                </a:solidFill>
                <a:sym typeface="+mn-ea"/>
              </a:rPr>
              <a:t>References </a:t>
            </a:r>
            <a:endParaRPr sz="1350" b="1">
              <a:solidFill>
                <a:srgbClr val="222222"/>
              </a:solidFill>
              <a:sym typeface="+mn-ea"/>
            </a:endParaRPr>
          </a:p>
          <a:p>
            <a:pPr>
              <a:spcAft>
                <a:spcPts val="5"/>
              </a:spcAft>
              <a:defRPr sz="1350">
                <a:solidFill>
                  <a:srgbClr val="222222"/>
                </a:solidFill>
              </a:defRPr>
            </a:pPr>
            <a:r>
              <a:rPr sz="1350">
                <a:solidFill>
                  <a:srgbClr val="222222"/>
                </a:solidFill>
                <a:sym typeface="+mn-ea"/>
              </a:rPr>
              <a:t>[1] CRIU</a:t>
            </a:r>
            <a:r>
              <a:rPr lang="en-US" sz="1350">
                <a:solidFill>
                  <a:srgbClr val="222222"/>
                </a:solidFill>
                <a:sym typeface="+mn-ea"/>
              </a:rPr>
              <a:t>.</a:t>
            </a:r>
            <a:endParaRPr lang="en-US" sz="1350">
              <a:solidFill>
                <a:srgbClr val="222222"/>
              </a:solidFill>
              <a:sym typeface="+mn-ea"/>
            </a:endParaRPr>
          </a:p>
          <a:p>
            <a:pPr>
              <a:spcAft>
                <a:spcPts val="5"/>
              </a:spcAft>
              <a:defRPr sz="1350">
                <a:solidFill>
                  <a:srgbClr val="222222"/>
                </a:solidFill>
              </a:defRPr>
            </a:pPr>
            <a:r>
              <a:rPr sz="1350">
                <a:solidFill>
                  <a:srgbClr val="222222"/>
                </a:solidFill>
                <a:sym typeface="+mn-ea"/>
              </a:rPr>
              <a:t>[</a:t>
            </a:r>
            <a:r>
              <a:rPr lang="en-US" sz="1350">
                <a:solidFill>
                  <a:srgbClr val="222222"/>
                </a:solidFill>
                <a:sym typeface="+mn-ea"/>
              </a:rPr>
              <a:t>2</a:t>
            </a:r>
            <a:r>
              <a:rPr sz="1350">
                <a:solidFill>
                  <a:srgbClr val="222222"/>
                </a:solidFill>
                <a:sym typeface="+mn-ea"/>
              </a:rPr>
              <a:t>] </a:t>
            </a:r>
            <a:r>
              <a:rPr lang="en-US" altLang="zh-CN" sz="1350">
                <a:solidFill>
                  <a:srgbClr val="222222"/>
                </a:solidFill>
                <a:sym typeface="+mn-ea"/>
              </a:rPr>
              <a:t>Capybara: μSecond-Scale Live TCP Migration.</a:t>
            </a:r>
            <a:r>
              <a:rPr lang="en-US" altLang="zh-CN" sz="1350" i="1">
                <a:solidFill>
                  <a:srgbClr val="222222"/>
                </a:solidFill>
                <a:sym typeface="+mn-ea"/>
              </a:rPr>
              <a:t>                       APSys’23</a:t>
            </a:r>
            <a:r>
              <a:rPr sz="1350">
                <a:solidFill>
                  <a:srgbClr val="222222"/>
                </a:solidFill>
                <a:sym typeface="+mn-ea"/>
              </a:rPr>
              <a:t>   </a:t>
            </a:r>
            <a:endParaRPr sz="1350">
              <a:solidFill>
                <a:srgbClr val="222222"/>
              </a:solidFill>
              <a:sym typeface="+mn-ea"/>
            </a:endParaRPr>
          </a:p>
          <a:p>
            <a:pPr>
              <a:spcAft>
                <a:spcPts val="5"/>
              </a:spcAft>
              <a:defRPr sz="1350">
                <a:solidFill>
                  <a:srgbClr val="222222"/>
                </a:solidFill>
              </a:defRPr>
            </a:pPr>
            <a:r>
              <a:rPr sz="1350">
                <a:solidFill>
                  <a:srgbClr val="222222"/>
                </a:solidFill>
                <a:sym typeface="+mn-ea"/>
              </a:rPr>
              <a:t>[</a:t>
            </a:r>
            <a:r>
              <a:rPr lang="en-US" sz="1350">
                <a:solidFill>
                  <a:srgbClr val="222222"/>
                </a:solidFill>
                <a:sym typeface="+mn-ea"/>
              </a:rPr>
              <a:t>3</a:t>
            </a:r>
            <a:r>
              <a:rPr sz="1350">
                <a:solidFill>
                  <a:srgbClr val="222222"/>
                </a:solidFill>
                <a:sym typeface="+mn-ea"/>
              </a:rPr>
              <a:t>] </a:t>
            </a:r>
            <a:r>
              <a:rPr lang="en-US" altLang="zh-CN" sz="1350">
                <a:solidFill>
                  <a:srgbClr val="222222"/>
                </a:solidFill>
                <a:sym typeface="+mn-ea"/>
              </a:rPr>
              <a:t>HA/TCP: A Reliable and Scalable Framework for TCP Network Functions.</a:t>
            </a:r>
            <a:r>
              <a:rPr lang="en-US" altLang="zh-CN" sz="1350" i="1">
                <a:solidFill>
                  <a:srgbClr val="222222"/>
                </a:solidFill>
                <a:sym typeface="+mn-ea"/>
              </a:rPr>
              <a:t> NSDI’25</a:t>
            </a:r>
            <a:endParaRPr lang="en-US" altLang="zh-CN" sz="1350" i="1">
              <a:solidFill>
                <a:srgbClr val="222222"/>
              </a:solidFill>
              <a:sym typeface="+mn-ea"/>
            </a:endParaRPr>
          </a:p>
          <a:p>
            <a:pPr>
              <a:spcAft>
                <a:spcPts val="5"/>
              </a:spcAft>
              <a:defRPr sz="1350">
                <a:solidFill>
                  <a:srgbClr val="222222"/>
                </a:solidFill>
              </a:defRPr>
            </a:pPr>
            <a:endParaRPr lang="en-US" altLang="zh-CN" sz="1350" i="1">
              <a:solidFill>
                <a:srgbClr val="222222"/>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Existing Works and Drawbacks</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111" name="Rectangles 110"/>
          <p:cNvSpPr/>
          <p:nvPr/>
        </p:nvSpPr>
        <p:spPr>
          <a:xfrm>
            <a:off x="1143000" y="5457960"/>
            <a:ext cx="9905760" cy="43776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algn="ctr" defTabSz="914400">
              <a:lnSpc>
                <a:spcPct val="100000"/>
              </a:lnSpc>
              <a:tabLst>
                <a:tab pos="0" algn="l"/>
              </a:tabLst>
            </a:pPr>
            <a:r>
              <a:rPr lang="en-US" sz="1950" b="1" u="none" strike="noStrike">
                <a:solidFill>
                  <a:srgbClr val="FFFFFF"/>
                </a:solidFill>
                <a:effectLst/>
                <a:uFillTx/>
                <a:latin typeface="Calibri" panose="020F0502020204030204"/>
                <a:ea typeface="Calibri" panose="020F0502020204030204"/>
              </a:rPr>
              <a:t>Missing: per-flow + cross-node + standard TLS + strict zero loss</a:t>
            </a:r>
            <a:endParaRPr lang="en-US" sz="1950" b="0" u="none" strike="noStrike">
              <a:solidFill>
                <a:srgbClr val="000000"/>
              </a:solidFill>
              <a:effectLst/>
              <a:uFillTx/>
              <a:latin typeface="Arial" panose="020B0604020202020204"/>
            </a:endParaRPr>
          </a:p>
        </p:txBody>
      </p:sp>
      <p:sp>
        <p:nvSpPr>
          <p:cNvPr id="17" name="Text Box 16"/>
          <p:cNvSpPr txBox="1"/>
          <p:nvPr/>
        </p:nvSpPr>
        <p:spPr>
          <a:xfrm>
            <a:off x="876300" y="1196975"/>
            <a:ext cx="8943975" cy="5294630"/>
          </a:xfrm>
          <a:prstGeom prst="rect">
            <a:avLst/>
          </a:prstGeom>
          <a:noFill/>
        </p:spPr>
        <p:txBody>
          <a:bodyPr wrap="square" rtlCol="0">
            <a:noAutofit/>
          </a:bodyPr>
          <a:p>
            <a:pPr marL="342900" indent="-342900" algn="l" defTabSz="914400">
              <a:lnSpc>
                <a:spcPct val="100000"/>
              </a:lnSpc>
              <a:buFont typeface="Arial" panose="020B0604020202020204" pitchFamily="34" charset="0"/>
              <a:buChar char="•"/>
              <a:tabLst>
                <a:tab pos="0" algn="l"/>
              </a:tabLst>
            </a:pPr>
            <a:r>
              <a:rPr lang="en-US" sz="2800">
                <a:solidFill>
                  <a:srgbClr val="171717"/>
                </a:solidFill>
                <a:effectLst/>
                <a:uFillTx/>
                <a:latin typeface="Calibri" panose="020F0502020204030204"/>
                <a:ea typeface="Calibri" panose="020F0502020204030204"/>
                <a:sym typeface="+mn-ea"/>
              </a:rPr>
              <a:t>VM / process migration </a:t>
            </a:r>
            <a:r>
              <a:rPr sz="2000">
                <a:solidFill>
                  <a:srgbClr val="222222"/>
                </a:solidFill>
                <a:sym typeface="+mn-ea"/>
              </a:rPr>
              <a:t>[1]</a:t>
            </a:r>
            <a:endParaRPr lang="en-US" sz="2800">
              <a:solidFill>
                <a:srgbClr val="171717"/>
              </a:solidFill>
              <a:effectLst/>
              <a:uFillTx/>
              <a:latin typeface="Calibri" panose="020F0502020204030204"/>
              <a:ea typeface="Calibri" panose="020F0502020204030204"/>
              <a:sym typeface="+mn-ea"/>
            </a:endParaRPr>
          </a:p>
          <a:p>
            <a:pPr marL="800100" lvl="1" indent="-342900" algn="l" defTabSz="914400">
              <a:lnSpc>
                <a:spcPct val="100000"/>
              </a:lnSpc>
              <a:buSzPct val="80000"/>
              <a:buFont typeface="Wingdings" panose="05000000000000000000" charset="0"/>
              <a:buChar char="Ø"/>
              <a:tabLst>
                <a:tab pos="0" algn="l"/>
              </a:tabLst>
            </a:pPr>
            <a:r>
              <a:rPr lang="en-US" sz="2400"/>
              <a:t>Coarse granularity, not per-flow</a:t>
            </a:r>
            <a:endParaRPr lang="en-US" sz="2400"/>
          </a:p>
          <a:p>
            <a:pPr marL="342900" indent="-342900" algn="l" defTabSz="914400">
              <a:lnSpc>
                <a:spcPct val="100000"/>
              </a:lnSpc>
              <a:buNone/>
              <a:tabLst>
                <a:tab pos="0" algn="l"/>
              </a:tabLst>
            </a:pPr>
            <a:endParaRPr lang="en-US" sz="2400"/>
          </a:p>
          <a:p>
            <a:pPr marL="285750" indent="-285750" algn="l" defTabSz="914400">
              <a:lnSpc>
                <a:spcPct val="100000"/>
              </a:lnSpc>
              <a:buFont typeface="Arial" panose="020B0604020202020204" pitchFamily="34" charset="0"/>
              <a:buChar char="•"/>
              <a:tabLst>
                <a:tab pos="0" algn="l"/>
              </a:tabLst>
            </a:pPr>
            <a:r>
              <a:rPr lang="en-US" sz="2800"/>
              <a:t>TCP connection migration </a:t>
            </a:r>
            <a:r>
              <a:rPr sz="2000">
                <a:solidFill>
                  <a:srgbClr val="222222"/>
                </a:solidFill>
                <a:sym typeface="+mn-ea"/>
              </a:rPr>
              <a:t>[</a:t>
            </a:r>
            <a:r>
              <a:rPr lang="en-US" sz="2000">
                <a:solidFill>
                  <a:srgbClr val="222222"/>
                </a:solidFill>
                <a:sym typeface="+mn-ea"/>
              </a:rPr>
              <a:t>2</a:t>
            </a:r>
            <a:r>
              <a:rPr sz="2000">
                <a:solidFill>
                  <a:srgbClr val="222222"/>
                </a:solidFill>
                <a:sym typeface="+mn-ea"/>
              </a:rPr>
              <a:t>, </a:t>
            </a:r>
            <a:r>
              <a:rPr lang="en-US" sz="2000">
                <a:solidFill>
                  <a:srgbClr val="222222"/>
                </a:solidFill>
                <a:sym typeface="+mn-ea"/>
              </a:rPr>
              <a:t>3</a:t>
            </a:r>
            <a:r>
              <a:rPr sz="2000">
                <a:solidFill>
                  <a:srgbClr val="222222"/>
                </a:solidFill>
                <a:sym typeface="+mn-ea"/>
              </a:rPr>
              <a:t>]</a:t>
            </a:r>
            <a:endParaRPr lang="en-US" sz="2800"/>
          </a:p>
          <a:p>
            <a:pPr marL="800100" lvl="1" indent="-342900" algn="l" defTabSz="914400">
              <a:lnSpc>
                <a:spcPct val="100000"/>
              </a:lnSpc>
              <a:buSzPct val="80000"/>
              <a:buFont typeface="Wingdings" panose="05000000000000000000" charset="0"/>
              <a:buChar char="Ø"/>
              <a:tabLst>
                <a:tab pos="0" algn="l"/>
              </a:tabLst>
            </a:pPr>
            <a:r>
              <a:rPr lang="en-US" sz="2400"/>
              <a:t>No support for TLS or Layer-7 protocols </a:t>
            </a:r>
            <a:endParaRPr lang="en-US" sz="2400"/>
          </a:p>
          <a:p>
            <a:pPr marL="800100" lvl="1" indent="-342900" algn="l" defTabSz="914400">
              <a:lnSpc>
                <a:spcPct val="100000"/>
              </a:lnSpc>
              <a:buSzPct val="80000"/>
              <a:buFont typeface="Wingdings" panose="05000000000000000000" charset="0"/>
              <a:buChar char="Ø"/>
              <a:tabLst>
                <a:tab pos="0" algn="l"/>
              </a:tabLst>
            </a:pPr>
            <a:endParaRPr lang="en-US" sz="2400"/>
          </a:p>
          <a:p>
            <a:pPr marL="285750" indent="-285750" algn="l" defTabSz="914400">
              <a:lnSpc>
                <a:spcPct val="100000"/>
              </a:lnSpc>
              <a:buFont typeface="Arial" panose="020B0604020202020204" pitchFamily="34" charset="0"/>
              <a:buChar char="•"/>
              <a:tabLst>
                <a:tab pos="0" algn="l"/>
              </a:tabLst>
            </a:pPr>
            <a:r>
              <a:rPr lang="en-US" sz="2800"/>
              <a:t>Dropping packets during migration </a:t>
            </a:r>
            <a:r>
              <a:rPr lang="en-US" sz="2000"/>
              <a:t>[4, 5]</a:t>
            </a:r>
            <a:endParaRPr lang="en-US" sz="2000"/>
          </a:p>
          <a:p>
            <a:pPr marL="800100" lvl="1" indent="-342900" algn="l" defTabSz="914400">
              <a:lnSpc>
                <a:spcPct val="100000"/>
              </a:lnSpc>
              <a:buSzPct val="80000"/>
              <a:buFont typeface="Wingdings" panose="05000000000000000000" charset="0"/>
              <a:buChar char="Ø"/>
              <a:tabLst>
                <a:tab pos="0" algn="l"/>
              </a:tabLst>
            </a:pPr>
            <a:r>
              <a:rPr lang="en-US" sz="2400"/>
              <a:t>Downgrade quality of </a:t>
            </a:r>
            <a:r>
              <a:rPr lang="en-US" sz="2400">
                <a:sym typeface="+mn-ea"/>
              </a:rPr>
              <a:t>service</a:t>
            </a:r>
            <a:r>
              <a:rPr lang="en-US" sz="2400"/>
              <a:t> and throughput</a:t>
            </a:r>
            <a:endParaRPr lang="en-US" sz="2400"/>
          </a:p>
          <a:p>
            <a:pPr marL="742950" lvl="1" indent="-285750" algn="l" defTabSz="914400">
              <a:lnSpc>
                <a:spcPct val="100000"/>
              </a:lnSpc>
              <a:buFont typeface="Arial" panose="020B0604020202020204" pitchFamily="34" charset="0"/>
              <a:buChar char="•"/>
              <a:tabLst>
                <a:tab pos="0" algn="l"/>
              </a:tabLst>
            </a:pPr>
            <a:endParaRPr lang="en-US" sz="2800"/>
          </a:p>
          <a:p>
            <a:pPr marL="285750" lvl="0" indent="-285750" algn="l" defTabSz="914400">
              <a:lnSpc>
                <a:spcPct val="100000"/>
              </a:lnSpc>
              <a:buFont typeface="Arial" panose="020B0604020202020204" pitchFamily="34" charset="0"/>
              <a:buChar char="•"/>
              <a:tabLst>
                <a:tab pos="0" algn="l"/>
              </a:tabLst>
            </a:pPr>
            <a:r>
              <a:rPr lang="en-US" sz="2800"/>
              <a:t>Incomplete TLS compatibility</a:t>
            </a:r>
            <a:endParaRPr lang="en-US" sz="2000"/>
          </a:p>
          <a:p>
            <a:pPr marL="800100" lvl="1" indent="-342900" algn="l" defTabSz="914400">
              <a:lnSpc>
                <a:spcPct val="100000"/>
              </a:lnSpc>
              <a:buSzPct val="80000"/>
              <a:buFont typeface="Arial" panose="020B0604020202020204" pitchFamily="34" charset="0"/>
              <a:buChar char="•"/>
              <a:tabLst>
                <a:tab pos="0" algn="l"/>
              </a:tabLst>
            </a:pPr>
            <a:r>
              <a:rPr lang="en-US" sz="2400"/>
              <a:t>lightweight TLS library </a:t>
            </a:r>
            <a:r>
              <a:rPr lang="en-US" sz="2000">
                <a:sym typeface="+mn-ea"/>
              </a:rPr>
              <a:t>[4] </a:t>
            </a:r>
            <a:endParaRPr lang="en-US" sz="2400"/>
          </a:p>
          <a:p>
            <a:pPr marL="800100" lvl="1" indent="-342900" algn="l" defTabSz="914400">
              <a:lnSpc>
                <a:spcPct val="100000"/>
              </a:lnSpc>
              <a:buSzPct val="80000"/>
              <a:buFont typeface="Arial" panose="020B0604020202020204" pitchFamily="34" charset="0"/>
              <a:buChar char="•"/>
              <a:tabLst>
                <a:tab pos="0" algn="l"/>
              </a:tabLst>
            </a:pPr>
            <a:r>
              <a:rPr lang="en-US" sz="2400"/>
              <a:t>reliance on kTLS, not support 0-RTT feature </a:t>
            </a:r>
            <a:r>
              <a:rPr lang="en-US" sz="2000">
                <a:sym typeface="+mn-ea"/>
              </a:rPr>
              <a:t>[5]</a:t>
            </a:r>
            <a:endParaRPr lang="en-US" altLang="zh-CN" sz="2400"/>
          </a:p>
          <a:p>
            <a:pPr marL="800100" lvl="1" indent="-342900" algn="l" defTabSz="914400">
              <a:lnSpc>
                <a:spcPct val="100000"/>
              </a:lnSpc>
              <a:buSzPct val="80000"/>
              <a:buFont typeface="Wingdings" panose="05000000000000000000" charset="0"/>
              <a:buChar char="Ø"/>
              <a:tabLst>
                <a:tab pos="0" algn="l"/>
              </a:tabLst>
            </a:pPr>
            <a:r>
              <a:rPr lang="en-US" sz="2400"/>
              <a:t>Insuffcient for production usage</a:t>
            </a:r>
            <a:endParaRPr lang="en-US"/>
          </a:p>
          <a:p>
            <a:pPr indent="0" algn="l" defTabSz="914400">
              <a:lnSpc>
                <a:spcPct val="100000"/>
              </a:lnSpc>
              <a:buFont typeface="Arial" panose="020B0604020202020204" pitchFamily="34" charset="0"/>
              <a:buNone/>
              <a:tabLst>
                <a:tab pos="0" algn="l"/>
              </a:tabLst>
            </a:pPr>
            <a:endParaRPr lang="en-US"/>
          </a:p>
          <a:p>
            <a:pPr marL="285750" indent="-285750" algn="l" defTabSz="914400">
              <a:lnSpc>
                <a:spcPct val="100000"/>
              </a:lnSpc>
              <a:buFont typeface="Arial" panose="020B0604020202020204" pitchFamily="34" charset="0"/>
              <a:buChar char="•"/>
              <a:tabLst>
                <a:tab pos="0" algn="l"/>
              </a:tabLst>
            </a:pPr>
            <a:endParaRPr lang="en-US"/>
          </a:p>
          <a:p>
            <a:pPr marL="285750" indent="-285750" algn="l" defTabSz="914400">
              <a:lnSpc>
                <a:spcPct val="100000"/>
              </a:lnSpc>
              <a:buFont typeface="Arial" panose="020B0604020202020204" pitchFamily="34" charset="0"/>
              <a:buChar char="•"/>
              <a:tabLst>
                <a:tab pos="0" algn="l"/>
              </a:tabLst>
            </a:pPr>
            <a:endParaRPr lang="en-US"/>
          </a:p>
          <a:p>
            <a:pPr marL="285750" indent="-285750" algn="l" defTabSz="914400">
              <a:lnSpc>
                <a:spcPct val="100000"/>
              </a:lnSpc>
              <a:buFont typeface="Arial" panose="020B0604020202020204" pitchFamily="34" charset="0"/>
              <a:buChar char="•"/>
              <a:tabLst>
                <a:tab pos="0" algn="l"/>
              </a:tabLst>
            </a:pPr>
            <a:endParaRPr lang="en-US"/>
          </a:p>
          <a:p>
            <a:pPr indent="0" algn="l" defTabSz="914400">
              <a:lnSpc>
                <a:spcPct val="100000"/>
              </a:lnSpc>
              <a:buFont typeface="Arial" panose="020B0604020202020204" pitchFamily="34" charset="0"/>
              <a:buNone/>
              <a:tabLst>
                <a:tab pos="0" algn="l"/>
              </a:tabLst>
            </a:pPr>
            <a:r>
              <a:rPr lang="en-US"/>
              <a:t> </a:t>
            </a:r>
            <a:endParaRPr lang="en-US"/>
          </a:p>
        </p:txBody>
      </p:sp>
      <p:sp>
        <p:nvSpPr>
          <p:cNvPr id="3" name="文本框 2"/>
          <p:cNvSpPr txBox="1"/>
          <p:nvPr/>
        </p:nvSpPr>
        <p:spPr>
          <a:xfrm>
            <a:off x="7903210" y="4695190"/>
            <a:ext cx="3953510" cy="1964055"/>
          </a:xfrm>
          <a:prstGeom prst="rect">
            <a:avLst/>
          </a:prstGeom>
          <a:noFill/>
        </p:spPr>
        <p:txBody>
          <a:bodyPr wrap="square" rtlCol="0" anchor="t">
            <a:spAutoFit/>
          </a:bodyPr>
          <a:p>
            <a:pPr>
              <a:spcAft>
                <a:spcPts val="5"/>
              </a:spcAft>
              <a:defRPr sz="1350">
                <a:solidFill>
                  <a:srgbClr val="222222"/>
                </a:solidFill>
              </a:defRPr>
            </a:pPr>
            <a:r>
              <a:rPr sz="1350" b="1">
                <a:solidFill>
                  <a:srgbClr val="222222"/>
                </a:solidFill>
                <a:sym typeface="+mn-ea"/>
              </a:rPr>
              <a:t>References </a:t>
            </a:r>
            <a:endParaRPr sz="1350" b="1">
              <a:solidFill>
                <a:srgbClr val="222222"/>
              </a:solidFill>
              <a:sym typeface="+mn-ea"/>
            </a:endParaRPr>
          </a:p>
          <a:p>
            <a:pPr>
              <a:spcAft>
                <a:spcPts val="5"/>
              </a:spcAft>
              <a:defRPr sz="1350">
                <a:solidFill>
                  <a:srgbClr val="222222"/>
                </a:solidFill>
              </a:defRPr>
            </a:pPr>
            <a:r>
              <a:rPr sz="1350">
                <a:solidFill>
                  <a:srgbClr val="222222"/>
                </a:solidFill>
                <a:sym typeface="+mn-ea"/>
              </a:rPr>
              <a:t>[1] CRIU</a:t>
            </a:r>
            <a:r>
              <a:rPr lang="en-US" sz="1350">
                <a:solidFill>
                  <a:srgbClr val="222222"/>
                </a:solidFill>
                <a:sym typeface="+mn-ea"/>
              </a:rPr>
              <a:t>.</a:t>
            </a:r>
            <a:endParaRPr lang="en-US" sz="1350">
              <a:solidFill>
                <a:srgbClr val="222222"/>
              </a:solidFill>
              <a:sym typeface="+mn-ea"/>
            </a:endParaRPr>
          </a:p>
          <a:p>
            <a:pPr>
              <a:spcAft>
                <a:spcPts val="5"/>
              </a:spcAft>
              <a:defRPr sz="1350">
                <a:solidFill>
                  <a:srgbClr val="222222"/>
                </a:solidFill>
              </a:defRPr>
            </a:pPr>
            <a:r>
              <a:rPr sz="1350">
                <a:solidFill>
                  <a:srgbClr val="222222"/>
                </a:solidFill>
                <a:sym typeface="+mn-ea"/>
              </a:rPr>
              <a:t>[</a:t>
            </a:r>
            <a:r>
              <a:rPr lang="en-US" sz="1350">
                <a:solidFill>
                  <a:srgbClr val="222222"/>
                </a:solidFill>
                <a:sym typeface="+mn-ea"/>
              </a:rPr>
              <a:t>2</a:t>
            </a:r>
            <a:r>
              <a:rPr sz="1350">
                <a:solidFill>
                  <a:srgbClr val="222222"/>
                </a:solidFill>
                <a:sym typeface="+mn-ea"/>
              </a:rPr>
              <a:t>] </a:t>
            </a:r>
            <a:r>
              <a:rPr lang="en-US" altLang="zh-CN" sz="1350">
                <a:solidFill>
                  <a:srgbClr val="222222"/>
                </a:solidFill>
                <a:sym typeface="+mn-ea"/>
              </a:rPr>
              <a:t>Capybara: μSecond-Scale Live TCP Migration.</a:t>
            </a:r>
            <a:r>
              <a:rPr lang="en-US" altLang="zh-CN" sz="1350" i="1">
                <a:solidFill>
                  <a:srgbClr val="222222"/>
                </a:solidFill>
                <a:sym typeface="+mn-ea"/>
              </a:rPr>
              <a:t>                       APSys’23</a:t>
            </a:r>
            <a:r>
              <a:rPr sz="1350">
                <a:solidFill>
                  <a:srgbClr val="222222"/>
                </a:solidFill>
                <a:sym typeface="+mn-ea"/>
              </a:rPr>
              <a:t>   </a:t>
            </a:r>
            <a:endParaRPr sz="1350">
              <a:solidFill>
                <a:srgbClr val="222222"/>
              </a:solidFill>
              <a:sym typeface="+mn-ea"/>
            </a:endParaRPr>
          </a:p>
          <a:p>
            <a:pPr>
              <a:spcAft>
                <a:spcPts val="5"/>
              </a:spcAft>
              <a:defRPr sz="1350">
                <a:solidFill>
                  <a:srgbClr val="222222"/>
                </a:solidFill>
              </a:defRPr>
            </a:pPr>
            <a:r>
              <a:rPr sz="1350">
                <a:solidFill>
                  <a:srgbClr val="222222"/>
                </a:solidFill>
                <a:sym typeface="+mn-ea"/>
              </a:rPr>
              <a:t>[</a:t>
            </a:r>
            <a:r>
              <a:rPr lang="en-US" sz="1350">
                <a:solidFill>
                  <a:srgbClr val="222222"/>
                </a:solidFill>
                <a:sym typeface="+mn-ea"/>
              </a:rPr>
              <a:t>3</a:t>
            </a:r>
            <a:r>
              <a:rPr sz="1350">
                <a:solidFill>
                  <a:srgbClr val="222222"/>
                </a:solidFill>
                <a:sym typeface="+mn-ea"/>
              </a:rPr>
              <a:t>] </a:t>
            </a:r>
            <a:r>
              <a:rPr lang="en-US" altLang="zh-CN" sz="1350">
                <a:solidFill>
                  <a:srgbClr val="222222"/>
                </a:solidFill>
                <a:sym typeface="+mn-ea"/>
              </a:rPr>
              <a:t>HA/TCP: A Reliable and Scalable Framework for TCP Network Functions.</a:t>
            </a:r>
            <a:r>
              <a:rPr lang="en-US" altLang="zh-CN" sz="1350" i="1">
                <a:solidFill>
                  <a:srgbClr val="222222"/>
                </a:solidFill>
                <a:sym typeface="+mn-ea"/>
              </a:rPr>
              <a:t> NSDI’25</a:t>
            </a:r>
            <a:endParaRPr lang="en-US" altLang="zh-CN" sz="1350" i="1">
              <a:solidFill>
                <a:srgbClr val="222222"/>
              </a:solidFill>
              <a:sym typeface="+mn-ea"/>
            </a:endParaRPr>
          </a:p>
          <a:p>
            <a:pPr>
              <a:spcAft>
                <a:spcPts val="5"/>
              </a:spcAft>
              <a:defRPr sz="1350">
                <a:solidFill>
                  <a:srgbClr val="222222"/>
                </a:solidFill>
              </a:defRPr>
            </a:pPr>
            <a:r>
              <a:rPr sz="1350">
                <a:solidFill>
                  <a:srgbClr val="222222"/>
                </a:solidFill>
                <a:sym typeface="+mn-ea"/>
              </a:rPr>
              <a:t>[</a:t>
            </a:r>
            <a:r>
              <a:rPr lang="en-US" sz="1350">
                <a:solidFill>
                  <a:srgbClr val="222222"/>
                </a:solidFill>
                <a:sym typeface="+mn-ea"/>
              </a:rPr>
              <a:t>4</a:t>
            </a:r>
            <a:r>
              <a:rPr sz="1350">
                <a:solidFill>
                  <a:srgbClr val="222222"/>
                </a:solidFill>
                <a:sym typeface="+mn-ea"/>
              </a:rPr>
              <a:t>] </a:t>
            </a:r>
            <a:r>
              <a:rPr lang="en-US" altLang="zh-CN" sz="1350">
                <a:solidFill>
                  <a:srgbClr val="222222"/>
                </a:solidFill>
              </a:rPr>
              <a:t>Prism: Proxies without the Pain. </a:t>
            </a:r>
            <a:r>
              <a:rPr lang="en-US" altLang="zh-CN" sz="1350" i="1">
                <a:solidFill>
                  <a:srgbClr val="222222"/>
                </a:solidFill>
              </a:rPr>
              <a:t>NSDI’21</a:t>
            </a:r>
            <a:endParaRPr lang="en-US" altLang="zh-CN" sz="1350" i="1">
              <a:solidFill>
                <a:srgbClr val="222222"/>
              </a:solidFill>
            </a:endParaRPr>
          </a:p>
          <a:p>
            <a:pPr marL="0">
              <a:defRPr sz="1350">
                <a:solidFill>
                  <a:srgbClr val="222222"/>
                </a:solidFill>
              </a:defRPr>
            </a:pPr>
            <a:r>
              <a:rPr sz="1350">
                <a:solidFill>
                  <a:srgbClr val="222222"/>
                </a:solidFill>
                <a:sym typeface="+mn-ea"/>
              </a:rPr>
              <a:t>[</a:t>
            </a:r>
            <a:r>
              <a:rPr lang="en-US" sz="1350">
                <a:solidFill>
                  <a:srgbClr val="222222"/>
                </a:solidFill>
                <a:sym typeface="+mn-ea"/>
              </a:rPr>
              <a:t>5</a:t>
            </a:r>
            <a:r>
              <a:rPr sz="1350">
                <a:solidFill>
                  <a:srgbClr val="222222"/>
                </a:solidFill>
                <a:sym typeface="+mn-ea"/>
              </a:rPr>
              <a:t>] </a:t>
            </a:r>
            <a:r>
              <a:rPr lang="en-US" altLang="zh-CN" sz="1350">
                <a:solidFill>
                  <a:srgbClr val="222222"/>
                </a:solidFill>
                <a:sym typeface="+mn-ea"/>
              </a:rPr>
              <a:t>Remote TCP Connection Offload and Applications. </a:t>
            </a:r>
            <a:r>
              <a:rPr lang="en-US" altLang="zh-CN" sz="1350" i="1">
                <a:solidFill>
                  <a:srgbClr val="222222"/>
                </a:solidFill>
                <a:sym typeface="+mn-ea"/>
              </a:rPr>
              <a:t>NSDI’26</a:t>
            </a:r>
            <a:endParaRPr lang="en-US" altLang="zh-CN" sz="1350" i="1">
              <a:solidFill>
                <a:srgbClr val="222222"/>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Challenges</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7" name="Text Box 6"/>
          <p:cNvSpPr txBox="1"/>
          <p:nvPr/>
        </p:nvSpPr>
        <p:spPr>
          <a:xfrm>
            <a:off x="695960" y="1196975"/>
            <a:ext cx="7077710" cy="2676525"/>
          </a:xfrm>
          <a:prstGeom prst="rect">
            <a:avLst/>
          </a:prstGeom>
          <a:noFill/>
        </p:spPr>
        <p:txBody>
          <a:bodyPr wrap="square" rtlCol="0">
            <a:spAutoFit/>
          </a:bodyPr>
          <a:p>
            <a:pPr marL="342900" indent="-342900" fontAlgn="auto">
              <a:lnSpc>
                <a:spcPct val="150000"/>
              </a:lnSpc>
              <a:buFont typeface="Arial" panose="020B0604020202020204" pitchFamily="34" charset="0"/>
              <a:buAutoNum type="arabicPeriod"/>
            </a:pPr>
            <a:r>
              <a:rPr lang="en-US" sz="2800"/>
              <a:t>  </a:t>
            </a:r>
            <a:r>
              <a:rPr lang="en-US" sz="2800" b="1"/>
              <a:t>Consistency of inflight packets</a:t>
            </a:r>
            <a:endParaRPr lang="en-US" sz="2800" b="1"/>
          </a:p>
          <a:p>
            <a:pPr marL="742950" lvl="1" indent="-285750" fontAlgn="auto">
              <a:lnSpc>
                <a:spcPct val="150000"/>
              </a:lnSpc>
              <a:buFont typeface="Arial" panose="020B0604020202020204" pitchFamily="34" charset="0"/>
              <a:buChar char="•"/>
            </a:pPr>
            <a:r>
              <a:rPr lang="en-US" sz="2400"/>
              <a:t>  Buffering mechnism with sufficient capacity</a:t>
            </a:r>
            <a:endParaRPr lang="en-US" sz="2400"/>
          </a:p>
          <a:p>
            <a:pPr marL="742950" lvl="1" indent="-285750" fontAlgn="auto">
              <a:lnSpc>
                <a:spcPct val="150000"/>
              </a:lnSpc>
              <a:buFont typeface="Arial" panose="020B0604020202020204" pitchFamily="34" charset="0"/>
              <a:buChar char="•"/>
            </a:pPr>
            <a:r>
              <a:rPr lang="en-US" sz="2400"/>
              <a:t>  Flexible and efficient buffer management </a:t>
            </a:r>
            <a:endParaRPr lang="en-US" sz="2400"/>
          </a:p>
          <a:p>
            <a:endParaRPr lang="en-US"/>
          </a:p>
          <a:p>
            <a:pPr indent="0">
              <a:buFont typeface="Arial" panose="020B0604020202020204" pitchFamily="34" charset="0"/>
              <a:buNone/>
            </a:pPr>
            <a:endParaRPr lang="en-US"/>
          </a:p>
          <a:p>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Challenges</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sp>
        <p:nvSpPr>
          <p:cNvPr id="7" name="Text Box 6"/>
          <p:cNvSpPr txBox="1"/>
          <p:nvPr/>
        </p:nvSpPr>
        <p:spPr>
          <a:xfrm>
            <a:off x="695960" y="1196975"/>
            <a:ext cx="7077710" cy="4707890"/>
          </a:xfrm>
          <a:prstGeom prst="rect">
            <a:avLst/>
          </a:prstGeom>
          <a:noFill/>
        </p:spPr>
        <p:txBody>
          <a:bodyPr wrap="square" rtlCol="0">
            <a:spAutoFit/>
          </a:bodyPr>
          <a:p>
            <a:pPr marL="514350" indent="-514350" fontAlgn="auto">
              <a:lnSpc>
                <a:spcPct val="150000"/>
              </a:lnSpc>
              <a:buFont typeface="+mj-lt"/>
              <a:buAutoNum type="arabicPeriod"/>
            </a:pPr>
            <a:r>
              <a:rPr lang="en-US" sz="2800"/>
              <a:t>Consistency of Inflight Packets</a:t>
            </a:r>
            <a:endParaRPr lang="en-US" sz="2800"/>
          </a:p>
          <a:p>
            <a:pPr marL="914400" lvl="1" indent="-457200" fontAlgn="auto">
              <a:lnSpc>
                <a:spcPct val="150000"/>
              </a:lnSpc>
              <a:buFont typeface="Arial" panose="020B0604020202020204" pitchFamily="34" charset="0"/>
              <a:buChar char="•"/>
            </a:pPr>
            <a:r>
              <a:rPr lang="en-US" sz="2400"/>
              <a:t>Buffering mechnism with sufficient capacity</a:t>
            </a:r>
            <a:endParaRPr lang="en-US" sz="2400"/>
          </a:p>
          <a:p>
            <a:pPr marL="914400" lvl="1" indent="-457200" fontAlgn="auto">
              <a:lnSpc>
                <a:spcPct val="150000"/>
              </a:lnSpc>
              <a:buFont typeface="Arial" panose="020B0604020202020204" pitchFamily="34" charset="0"/>
              <a:buChar char="•"/>
            </a:pPr>
            <a:r>
              <a:rPr lang="en-US" sz="2400"/>
              <a:t>Flexible and efficient buffer management </a:t>
            </a:r>
            <a:endParaRPr lang="en-US" sz="2800"/>
          </a:p>
          <a:p>
            <a:pPr marL="342900" indent="-342900" fontAlgn="auto">
              <a:lnSpc>
                <a:spcPct val="150000"/>
              </a:lnSpc>
              <a:buFont typeface="+mj-lt"/>
              <a:buAutoNum type="arabicPeriod"/>
            </a:pPr>
            <a:r>
              <a:rPr lang="en-US" sz="2800">
                <a:sym typeface="+mn-ea"/>
              </a:rPr>
              <a:t>  </a:t>
            </a:r>
            <a:r>
              <a:rPr lang="en-US" sz="2800" b="1">
                <a:sym typeface="+mn-ea"/>
              </a:rPr>
              <a:t>Complexity of TLS State Migration</a:t>
            </a:r>
            <a:endParaRPr lang="en-US" sz="2800" b="1"/>
          </a:p>
          <a:p>
            <a:pPr marL="742950" lvl="1" indent="-285750" fontAlgn="auto">
              <a:lnSpc>
                <a:spcPct val="150000"/>
              </a:lnSpc>
              <a:buFont typeface="Arial" panose="020B0604020202020204" pitchFamily="34" charset="0"/>
              <a:buChar char="•"/>
            </a:pPr>
            <a:r>
              <a:rPr lang="en-US" sz="2400">
                <a:sym typeface="+mn-ea"/>
              </a:rPr>
              <a:t>Semantic copy of function pointers</a:t>
            </a:r>
            <a:endParaRPr lang="en-US" sz="2400"/>
          </a:p>
          <a:p>
            <a:pPr marL="742950" lvl="1" indent="-285750" fontAlgn="auto">
              <a:lnSpc>
                <a:spcPct val="150000"/>
              </a:lnSpc>
              <a:buFont typeface="Arial" panose="020B0604020202020204" pitchFamily="34" charset="0"/>
              <a:buChar char="•"/>
            </a:pPr>
            <a:r>
              <a:rPr lang="en-US" sz="2400">
                <a:sym typeface="+mn-ea"/>
              </a:rPr>
              <a:t>Determine the memory footprint of structures</a:t>
            </a:r>
            <a:endParaRPr lang="en-US" sz="2400"/>
          </a:p>
          <a:p>
            <a:pPr marL="742950" lvl="1" indent="-285750" fontAlgn="auto">
              <a:lnSpc>
                <a:spcPct val="150000"/>
              </a:lnSpc>
              <a:buFont typeface="Arial" panose="020B0604020202020204" pitchFamily="34" charset="0"/>
              <a:buChar char="•"/>
            </a:pPr>
            <a:r>
              <a:rPr lang="en-US" sz="2400">
                <a:sym typeface="+mn-ea"/>
              </a:rPr>
              <a:t>Identify connection states from global states</a:t>
            </a:r>
            <a:endParaRPr lang="en-US" sz="2400"/>
          </a:p>
          <a:p>
            <a:pPr marL="285750" indent="-285750">
              <a:buFont typeface="Arial" panose="020B0604020202020204" pitchFamily="34" charset="0"/>
              <a:buChar char="•"/>
            </a:pPr>
            <a:endParaRPr lang="en-US"/>
          </a:p>
          <a:p>
            <a:endParaRPr lang="en-US"/>
          </a:p>
        </p:txBody>
      </p:sp>
      <p:pic>
        <p:nvPicPr>
          <p:cNvPr id="8" name="Picture 7"/>
          <p:cNvPicPr>
            <a:picLocks noChangeAspect="1"/>
          </p:cNvPicPr>
          <p:nvPr/>
        </p:nvPicPr>
        <p:blipFill>
          <a:blip r:embed="rId1"/>
          <a:stretch>
            <a:fillRect/>
          </a:stretch>
        </p:blipFill>
        <p:spPr>
          <a:xfrm>
            <a:off x="7392670" y="2995930"/>
            <a:ext cx="4598670" cy="2583815"/>
          </a:xfrm>
          <a:prstGeom prst="rect">
            <a:avLst/>
          </a:prstGeom>
        </p:spPr>
      </p:pic>
      <p:sp>
        <p:nvSpPr>
          <p:cNvPr id="9" name="Text Box 8"/>
          <p:cNvSpPr txBox="1"/>
          <p:nvPr/>
        </p:nvSpPr>
        <p:spPr>
          <a:xfrm>
            <a:off x="8616315" y="5579745"/>
            <a:ext cx="2540000" cy="368300"/>
          </a:xfrm>
          <a:prstGeom prst="rect">
            <a:avLst/>
          </a:prstGeom>
          <a:noFill/>
        </p:spPr>
        <p:txBody>
          <a:bodyPr wrap="none" rtlCol="0">
            <a:spAutoFit/>
          </a:bodyPr>
          <a:p>
            <a:r>
              <a:rPr lang="en-US"/>
              <a:t>Openssl state example</a:t>
            </a:r>
            <a:endParaRPr lang="en-US"/>
          </a:p>
        </p:txBody>
      </p:sp>
      <p:sp>
        <p:nvSpPr>
          <p:cNvPr id="3" name="文本框 2"/>
          <p:cNvSpPr txBox="1"/>
          <p:nvPr/>
        </p:nvSpPr>
        <p:spPr>
          <a:xfrm>
            <a:off x="911225" y="5661025"/>
            <a:ext cx="9813290" cy="521970"/>
          </a:xfrm>
          <a:prstGeom prst="rect">
            <a:avLst/>
          </a:prstGeom>
          <a:noFill/>
        </p:spPr>
        <p:txBody>
          <a:bodyPr wrap="square" rtlCol="0" anchor="t">
            <a:spAutoFit/>
          </a:bodyPr>
          <a:p>
            <a:pPr indent="0" algn="l">
              <a:buFont typeface="Arial" panose="020B0604020202020204" pitchFamily="34" charset="0"/>
              <a:buNone/>
            </a:pPr>
            <a:r>
              <a:rPr lang="en-US" sz="2800">
                <a:ln w="22225">
                  <a:solidFill>
                    <a:schemeClr val="accent2"/>
                  </a:solidFill>
                  <a:prstDash val="solid"/>
                </a:ln>
                <a:solidFill>
                  <a:schemeClr val="accent2">
                    <a:lumMod val="40000"/>
                    <a:lumOff val="60000"/>
                  </a:schemeClr>
                </a:solidFill>
                <a:effectLst/>
                <a:sym typeface="+mn-ea"/>
              </a:rPr>
              <a:t>Reconstruct every state is engineeringly infeasible</a:t>
            </a:r>
            <a:endParaRPr lang="en-US" altLang="en-US" sz="2800">
              <a:ln w="22225">
                <a:solidFill>
                  <a:schemeClr val="accent2"/>
                </a:solidFill>
                <a:prstDash val="solid"/>
              </a:ln>
              <a:solidFill>
                <a:schemeClr val="accent2">
                  <a:lumMod val="40000"/>
                  <a:lumOff val="60000"/>
                </a:schemeClr>
              </a:solidFill>
              <a:effectLst/>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 name="Rectangles 43"/>
          <p:cNvSpPr/>
          <p:nvPr/>
        </p:nvSpPr>
        <p:spPr>
          <a:xfrm>
            <a:off x="457200" y="304920"/>
            <a:ext cx="11143800" cy="456840"/>
          </a:xfrm>
          <a:prstGeom prst="rect">
            <a:avLst/>
          </a:prstGeom>
          <a:noFill/>
          <a:ln w="0">
            <a:noFill/>
          </a:ln>
        </p:spPr>
        <p:style>
          <a:lnRef idx="0">
            <a:srgbClr val="FFFFFF"/>
          </a:lnRef>
          <a:fillRef idx="0">
            <a:srgbClr val="FFFFFF"/>
          </a:fillRef>
          <a:effectRef idx="0">
            <a:srgbClr val="FFFFFF"/>
          </a:effectRef>
          <a:fontRef idx="minor"/>
        </p:style>
        <p:txBody>
          <a:bodyPr lIns="90000" tIns="45000" rIns="90000" bIns="45000" anchor="ctr">
            <a:noAutofit/>
          </a:bodyPr>
          <a:p>
            <a:pPr defTabSz="914400">
              <a:lnSpc>
                <a:spcPct val="100000"/>
              </a:lnSpc>
              <a:tabLst>
                <a:tab pos="0" algn="l"/>
              </a:tabLst>
            </a:pPr>
            <a:r>
              <a:rPr lang="en-US" sz="2400" b="1" u="none" strike="noStrike">
                <a:solidFill>
                  <a:srgbClr val="000000"/>
                </a:solidFill>
                <a:effectLst/>
                <a:uFillTx/>
                <a:latin typeface="Arial" panose="020B0604020202020204"/>
              </a:rPr>
              <a:t>Zephyr: Architecture</a:t>
            </a:r>
            <a:endParaRPr lang="en-US" sz="2400" b="1" u="none" strike="noStrike">
              <a:solidFill>
                <a:srgbClr val="000000"/>
              </a:solidFill>
              <a:effectLst/>
              <a:uFillTx/>
              <a:latin typeface="Arial" panose="020B0604020202020204"/>
            </a:endParaRPr>
          </a:p>
        </p:txBody>
      </p:sp>
      <p:cxnSp>
        <p:nvCxnSpPr>
          <p:cNvPr id="2" name="Straight Connector 1"/>
          <p:cNvCxnSpPr/>
          <p:nvPr/>
        </p:nvCxnSpPr>
        <p:spPr>
          <a:xfrm flipV="1">
            <a:off x="276860" y="836295"/>
            <a:ext cx="11579860" cy="27305"/>
          </a:xfrm>
          <a:prstGeom prst="line">
            <a:avLst/>
          </a:prstGeom>
          <a:ln>
            <a:solidFill>
              <a:schemeClr val="tx2">
                <a:lumMod val="75000"/>
                <a:lumOff val="25000"/>
                <a:alpha val="37000"/>
              </a:schemeClr>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1"/>
          <a:stretch>
            <a:fillRect/>
          </a:stretch>
        </p:blipFill>
        <p:spPr>
          <a:xfrm>
            <a:off x="695325" y="1700530"/>
            <a:ext cx="4758690" cy="3328670"/>
          </a:xfrm>
          <a:prstGeom prst="rect">
            <a:avLst/>
          </a:prstGeom>
        </p:spPr>
      </p:pic>
      <p:sp>
        <p:nvSpPr>
          <p:cNvPr id="7" name="Text Box 6"/>
          <p:cNvSpPr txBox="1"/>
          <p:nvPr/>
        </p:nvSpPr>
        <p:spPr>
          <a:xfrm>
            <a:off x="6024245" y="1700530"/>
            <a:ext cx="5236210" cy="5292725"/>
          </a:xfrm>
          <a:prstGeom prst="rect">
            <a:avLst/>
          </a:prstGeom>
          <a:noFill/>
        </p:spPr>
        <p:txBody>
          <a:bodyPr wrap="square" rtlCol="0">
            <a:spAutoFit/>
          </a:bodyPr>
          <a:p>
            <a:r>
              <a:rPr lang="en-US" sz="2400"/>
              <a:t>Mig-K </a:t>
            </a:r>
            <a:r>
              <a:rPr lang="en-US" sz="2000"/>
              <a:t>:</a:t>
            </a:r>
            <a:endParaRPr lang="en-US" sz="2000"/>
          </a:p>
          <a:p>
            <a:pPr indent="457200"/>
            <a:r>
              <a:rPr lang="en-US" sz="2000">
                <a:solidFill>
                  <a:schemeClr val="accent6"/>
                </a:solidFill>
              </a:rPr>
              <a:t>Data Plane</a:t>
            </a:r>
            <a:r>
              <a:rPr lang="en-US" sz="2000"/>
              <a:t> -- </a:t>
            </a:r>
            <a:r>
              <a:rPr lang="en-US" sz="2000">
                <a:sym typeface="+mn-ea"/>
              </a:rPr>
              <a:t>eBPF TCX programs</a:t>
            </a:r>
            <a:endParaRPr lang="en-US" sz="2000"/>
          </a:p>
          <a:p>
            <a:pPr marL="800100" lvl="1" indent="-342900">
              <a:buFont typeface="Arial" panose="020B0604020202020204" pitchFamily="34" charset="0"/>
              <a:buChar char="•"/>
            </a:pPr>
            <a:r>
              <a:rPr lang="en-US" sz="2000"/>
              <a:t>Network Address Translation(NAT)</a:t>
            </a:r>
            <a:endParaRPr lang="en-US" sz="2000"/>
          </a:p>
          <a:p>
            <a:pPr marL="800100" lvl="1" indent="-342900">
              <a:buFont typeface="Arial" panose="020B0604020202020204" pitchFamily="34" charset="0"/>
              <a:buChar char="•"/>
            </a:pPr>
            <a:r>
              <a:rPr lang="en-US" sz="2000">
                <a:sym typeface="+mn-ea"/>
              </a:rPr>
              <a:t>Redirection</a:t>
            </a:r>
            <a:endParaRPr lang="en-US" sz="2000">
              <a:sym typeface="+mn-ea"/>
            </a:endParaRPr>
          </a:p>
          <a:p>
            <a:pPr marL="800100" lvl="1" indent="-342900">
              <a:buFont typeface="Arial" panose="020B0604020202020204" pitchFamily="34" charset="0"/>
              <a:buChar char="•"/>
            </a:pPr>
            <a:r>
              <a:rPr lang="en-US" sz="2000">
                <a:sym typeface="+mn-ea"/>
              </a:rPr>
              <a:t>Buffer Module</a:t>
            </a:r>
            <a:endParaRPr lang="en-US" sz="2000">
              <a:sym typeface="+mn-ea"/>
            </a:endParaRPr>
          </a:p>
          <a:p>
            <a:pPr marL="285750" indent="-285750">
              <a:buFont typeface="Arial" panose="020B0604020202020204" pitchFamily="34" charset="0"/>
              <a:buChar char="•"/>
            </a:pPr>
            <a:endParaRPr lang="en-US" sz="2400">
              <a:sym typeface="+mn-ea"/>
            </a:endParaRPr>
          </a:p>
          <a:p>
            <a:pPr indent="0">
              <a:buFont typeface="Arial" panose="020B0604020202020204" pitchFamily="34" charset="0"/>
              <a:buNone/>
            </a:pPr>
            <a:r>
              <a:rPr lang="en-US" sz="2400">
                <a:sym typeface="+mn-ea"/>
              </a:rPr>
              <a:t>Mig-D:</a:t>
            </a:r>
            <a:endParaRPr lang="en-US" sz="2400">
              <a:sym typeface="+mn-ea"/>
            </a:endParaRPr>
          </a:p>
          <a:p>
            <a:pPr marL="800100" lvl="1" indent="-342900">
              <a:buFont typeface="Arial" panose="020B0604020202020204" pitchFamily="34" charset="0"/>
              <a:buChar char="•"/>
            </a:pPr>
            <a:r>
              <a:rPr lang="en-US" sz="2000">
                <a:solidFill>
                  <a:schemeClr val="tx1"/>
                </a:solidFill>
                <a:sym typeface="+mn-ea"/>
              </a:rPr>
              <a:t> </a:t>
            </a:r>
            <a:r>
              <a:rPr lang="en-US" sz="2000">
                <a:solidFill>
                  <a:schemeClr val="accent6"/>
                </a:solidFill>
                <a:sym typeface="+mn-ea"/>
              </a:rPr>
              <a:t>Control Plane</a:t>
            </a:r>
            <a:r>
              <a:rPr lang="en-US" sz="2000">
                <a:sym typeface="+mn-ea"/>
              </a:rPr>
              <a:t> for migration task</a:t>
            </a:r>
            <a:endParaRPr lang="en-US" sz="2000">
              <a:sym typeface="+mn-ea"/>
            </a:endParaRPr>
          </a:p>
          <a:p>
            <a:pPr indent="0">
              <a:buFont typeface="Arial" panose="020B0604020202020204" pitchFamily="34" charset="0"/>
              <a:buNone/>
            </a:pPr>
            <a:endParaRPr lang="en-US" sz="2400">
              <a:sym typeface="+mn-ea"/>
            </a:endParaRPr>
          </a:p>
          <a:p>
            <a:pPr indent="0">
              <a:buFont typeface="Arial" panose="020B0604020202020204" pitchFamily="34" charset="0"/>
              <a:buNone/>
            </a:pPr>
            <a:r>
              <a:rPr lang="en-US" sz="2400">
                <a:sym typeface="+mn-ea"/>
              </a:rPr>
              <a:t>Mig-aux:</a:t>
            </a:r>
            <a:endParaRPr lang="en-US" sz="2400">
              <a:sym typeface="+mn-ea"/>
            </a:endParaRPr>
          </a:p>
          <a:p>
            <a:pPr marL="800100" lvl="1" indent="-342900">
              <a:buFont typeface="Arial" panose="020B0604020202020204" pitchFamily="34" charset="0"/>
              <a:buChar char="•"/>
            </a:pPr>
            <a:r>
              <a:rPr lang="en-US" sz="2000">
                <a:sym typeface="+mn-ea"/>
              </a:rPr>
              <a:t>Hook points and primitives for states serialization and restoration</a:t>
            </a:r>
            <a:endParaRPr lang="en-US" sz="2000">
              <a:sym typeface="+mn-ea"/>
            </a:endParaRPr>
          </a:p>
          <a:p>
            <a:pPr indent="0">
              <a:buFont typeface="Arial" panose="020B0604020202020204" pitchFamily="34" charset="0"/>
              <a:buNone/>
            </a:pPr>
            <a:endParaRPr lang="en-US" sz="2400">
              <a:sym typeface="+mn-ea"/>
            </a:endParaRPr>
          </a:p>
          <a:p>
            <a:pPr marL="285750" indent="-285750">
              <a:buFont typeface="Arial" panose="020B0604020202020204" pitchFamily="34" charset="0"/>
              <a:buChar char="•"/>
            </a:pPr>
            <a:endParaRPr lang="en-US"/>
          </a:p>
          <a:p>
            <a:pPr indent="457200"/>
            <a:endParaRPr lang="en-US"/>
          </a:p>
          <a:p>
            <a:pPr indent="457200"/>
            <a:r>
              <a:rPr lang="en-US"/>
              <a:t> </a:t>
            </a:r>
            <a:endParaRPr lang="en-US"/>
          </a:p>
        </p:txBody>
      </p:sp>
      <p:sp>
        <p:nvSpPr>
          <p:cNvPr id="5" name="文本框 4"/>
          <p:cNvSpPr txBox="1"/>
          <p:nvPr/>
        </p:nvSpPr>
        <p:spPr>
          <a:xfrm>
            <a:off x="2063750" y="5157470"/>
            <a:ext cx="4064000" cy="368300"/>
          </a:xfrm>
          <a:prstGeom prst="rect">
            <a:avLst/>
          </a:prstGeom>
          <a:noFill/>
        </p:spPr>
        <p:txBody>
          <a:bodyPr wrap="square" rtlCol="0">
            <a:spAutoFit/>
          </a:bodyPr>
          <a:p>
            <a:r>
              <a:rPr lang="en-US" altLang="zh-CN"/>
              <a:t>System Components</a:t>
            </a:r>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ags/tag1.xml><?xml version="1.0" encoding="utf-8"?>
<p:tagLst xmlns:p="http://schemas.openxmlformats.org/presentationml/2006/main">
  <p:tag name="KSO_WM_DIAGRAM_VIRTUALLY_FRAME" val="{&quot;height&quot;:415.85,&quot;left&quot;:105.8,&quot;top&quot;:88.55,&quot;width&quot;:756.15}"/>
</p:tagLst>
</file>

<file path=ppt/tags/tag2.xml><?xml version="1.0" encoding="utf-8"?>
<p:tagLst xmlns:p="http://schemas.openxmlformats.org/presentationml/2006/main">
  <p:tag name="KSO_WM_DIAGRAM_VIRTUALLY_FRAME" val="{&quot;height&quot;:415.85,&quot;left&quot;:105.8,&quot;top&quot;:88.55,&quot;width&quot;:756.15}"/>
</p:tagLst>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
      <a:fillStyleLst>
        <a:solidFill>
          <a:schemeClr val="phClr"/>
        </a:solidFill>
        <a:gradFill>
          <a:gsLst>
            <a:gs pos="0">
              <a:schemeClr val="phClr">
                <a:tint val="67000"/>
                <a:lumMod val="110000"/>
              </a:schemeClr>
            </a:gs>
            <a:gs pos="50000">
              <a:schemeClr val="phClr">
                <a:tint val="73000"/>
                <a:lumMod val="105000"/>
              </a:schemeClr>
            </a:gs>
            <a:gs pos="100000">
              <a:schemeClr val="phClr">
                <a:tint val="81000"/>
                <a:lumMod val="105000"/>
              </a:schemeClr>
            </a:gs>
          </a:gsLst>
          <a:lin ang="5400000" scaled="0"/>
          <a:tileRect/>
        </a:gradFill>
        <a:gradFill>
          <a:gsLst>
            <a:gs pos="0">
              <a:schemeClr val="phClr">
                <a:tint val="94000"/>
                <a:lumMod val="102000"/>
              </a:schemeClr>
            </a:gs>
            <a:gs pos="50000">
              <a:schemeClr val="phClr">
                <a:shade val="100000"/>
                <a:lumMod val="100000"/>
              </a:schemeClr>
            </a:gs>
            <a:gs pos="100000">
              <a:schemeClr val="phClr">
                <a:shade val="78000"/>
                <a:lumMod val="99000"/>
              </a:schemeClr>
            </a:gs>
          </a:gsLst>
          <a:lin ang="5400000" scaled="0"/>
          <a:tileRect/>
        </a:gradFill>
      </a:fillStyleLst>
      <a:lnStyleLst>
        <a:ln w="12700">
          <a:prstDash val="solid"/>
        </a:ln>
        <a:ln w="19050">
          <a:prstDash val="solid"/>
        </a:ln>
        <a:ln w="25400">
          <a:prstDash val="solid"/>
        </a:ln>
      </a:lnStyleLst>
      <a:effectStyleLst>
        <a:effectStyle>
          <a:effectLst/>
        </a:effectStyle>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na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6272</Words>
  <Application>WPS 演示</Application>
  <PresentationFormat/>
  <Paragraphs>323</Paragraphs>
  <Slides>23</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23</vt:i4>
      </vt:variant>
    </vt:vector>
  </HeadingPairs>
  <TitlesOfParts>
    <vt:vector size="36" baseType="lpstr">
      <vt:lpstr>Arial</vt:lpstr>
      <vt:lpstr>宋体</vt:lpstr>
      <vt:lpstr>Wingdings</vt:lpstr>
      <vt:lpstr>Calibri</vt:lpstr>
      <vt:lpstr>Symbol</vt:lpstr>
      <vt:lpstr>Arial</vt:lpstr>
      <vt:lpstr>Times New Roman</vt:lpstr>
      <vt:lpstr>Wingdings</vt:lpstr>
      <vt:lpstr>微软雅黑</vt:lpstr>
      <vt:lpstr>Arial Unicode MS</vt:lpstr>
      <vt:lpstr>DejaVu Sans</vt:lpstr>
      <vt:lpstr>Calibri</vt:lpstr>
      <vt:lpstr>ChatGPT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徐家真</cp:lastModifiedBy>
  <cp:revision>14</cp:revision>
  <dcterms:created xsi:type="dcterms:W3CDTF">2026-08-03T10:40:00Z</dcterms:created>
  <dcterms:modified xsi:type="dcterms:W3CDTF">2026-08-04T11:13:53Z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Converted Presentation</vt:lpwstr>
  </property>
  <property fmtid="{D5CDD505-2E9C-101B-9397-08002B2CF9AE}" pid="3" name="ICV">
    <vt:lpwstr/>
  </property>
  <property fmtid="{D5CDD505-2E9C-101B-9397-08002B2CF9AE}" pid="4" name="KSOProductBuildVer">
    <vt:lpwstr>2052-12.1.0.23542</vt:lpwstr>
  </property>
</Properties>
</file>